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14" r:id="rId2"/>
    <p:sldId id="308" r:id="rId3"/>
    <p:sldId id="309" r:id="rId4"/>
  </p:sldIdLst>
  <p:sldSz cx="15125700" cy="10966450"/>
  <p:notesSz cx="15125700" cy="109664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5ECCA7B-6C77-81C2-07FF-E56DDF1CA413}" name="Yukari Brun" initials="YB" userId="S::ybrun@iofbonehealth.org::35677d20-c6eb-4cf4-87a4-35e39b0afeb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528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8/10/relationships/authors" Target="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99599"/>
            <a:ext cx="12856845" cy="23029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6141212"/>
            <a:ext cx="10587990" cy="27416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6285" y="10198799"/>
            <a:ext cx="3478911" cy="276999"/>
          </a:xfrm>
        </p:spPr>
        <p:txBody>
          <a:bodyPr/>
          <a:lstStyle/>
          <a:p>
            <a:fld id="{D617A836-FCBB-4F9D-AB66-DCB0F26A4BAA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2738" y="10198799"/>
            <a:ext cx="4840224" cy="27699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0126310-CDA5-4681-B7E0-6CAAF89263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9396" y="3336295"/>
            <a:ext cx="12822475" cy="1456984"/>
          </a:xfrm>
        </p:spPr>
        <p:txBody>
          <a:bodyPr anchor="b">
            <a:noAutofit/>
          </a:bodyPr>
          <a:lstStyle>
            <a:lvl1pPr algn="l">
              <a:defRPr sz="6236" b="1" i="0">
                <a:solidFill>
                  <a:srgbClr val="1C3761"/>
                </a:solidFill>
                <a:latin typeface="+mn-lt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SCOPE 2020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1F13B16C-7170-460C-8949-6BD3154BE6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49396" y="4801997"/>
            <a:ext cx="12822476" cy="1946102"/>
          </a:xfrm>
        </p:spPr>
        <p:txBody>
          <a:bodyPr>
            <a:noAutofit/>
          </a:bodyPr>
          <a:lstStyle>
            <a:lvl1pPr marL="0" indent="0" algn="l">
              <a:buNone/>
              <a:defRPr sz="4477" b="0" i="0" baseline="0">
                <a:solidFill>
                  <a:srgbClr val="BA2E6B"/>
                </a:solidFill>
                <a:latin typeface="+mj-lt"/>
                <a:ea typeface="Calibri" charset="0"/>
                <a:cs typeface="Calibri" charset="0"/>
              </a:defRPr>
            </a:lvl1pPr>
            <a:lvl2pPr marL="731109" indent="0" algn="ctr">
              <a:buNone/>
              <a:defRPr sz="3198"/>
            </a:lvl2pPr>
            <a:lvl3pPr marL="1462217" indent="0" algn="ctr">
              <a:buNone/>
              <a:defRPr sz="2878"/>
            </a:lvl3pPr>
            <a:lvl4pPr marL="2193326" indent="0" algn="ctr">
              <a:buNone/>
              <a:defRPr sz="2559"/>
            </a:lvl4pPr>
            <a:lvl5pPr marL="2924434" indent="0" algn="ctr">
              <a:buNone/>
              <a:defRPr sz="2559"/>
            </a:lvl5pPr>
            <a:lvl6pPr marL="3655543" indent="0" algn="ctr">
              <a:buNone/>
              <a:defRPr sz="2559"/>
            </a:lvl6pPr>
            <a:lvl7pPr marL="4386651" indent="0" algn="ctr">
              <a:buNone/>
              <a:defRPr sz="2559"/>
            </a:lvl7pPr>
            <a:lvl8pPr marL="5117760" indent="0" algn="ctr">
              <a:buNone/>
              <a:defRPr sz="2559"/>
            </a:lvl8pPr>
            <a:lvl9pPr marL="5848868" indent="0" algn="ctr">
              <a:buNone/>
              <a:defRPr sz="2559"/>
            </a:lvl9pPr>
          </a:lstStyle>
          <a:p>
            <a:r>
              <a:rPr lang="en-US" dirty="0"/>
              <a:t>A New Scorecard for Osteoporosis</a:t>
            </a:r>
          </a:p>
          <a:p>
            <a:r>
              <a:rPr lang="en-US" dirty="0"/>
              <a:t>In Europe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9C1C4DE1-0824-458F-BC52-71749DCC88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22143" y="478371"/>
            <a:ext cx="2195843" cy="2165165"/>
          </a:xfrm>
          <a:prstGeom prst="rect">
            <a:avLst/>
          </a:prstGeom>
        </p:spPr>
      </p:pic>
      <p:pic>
        <p:nvPicPr>
          <p:cNvPr id="6" name="Gráfico 5">
            <a:extLst>
              <a:ext uri="{FF2B5EF4-FFF2-40B4-BE49-F238E27FC236}">
                <a16:creationId xmlns:a16="http://schemas.microsoft.com/office/drawing/2014/main" id="{BDE3135E-0CAD-448C-B54C-1D40A9F4143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4194" y="658184"/>
            <a:ext cx="2986095" cy="144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16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29399" y="135961"/>
            <a:ext cx="2066901" cy="583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522283"/>
            <a:ext cx="13613130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10198799"/>
            <a:ext cx="4840224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11" Type="http://schemas.openxmlformats.org/officeDocument/2006/relationships/hyperlink" Target="https://www.osteoporosis.foundation/scope-2021" TargetMode="External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4.png"/><Relationship Id="rId7" Type="http://schemas.openxmlformats.org/officeDocument/2006/relationships/image" Target="../media/image4.png"/><Relationship Id="rId12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hyperlink" Target="https://www.osteoporosis.foundation/scope-2021" TargetMode="External"/><Relationship Id="rId5" Type="http://schemas.openxmlformats.org/officeDocument/2006/relationships/image" Target="../media/image16.png"/><Relationship Id="rId10" Type="http://schemas.openxmlformats.org/officeDocument/2006/relationships/image" Target="../media/image12.png"/><Relationship Id="rId4" Type="http://schemas.openxmlformats.org/officeDocument/2006/relationships/image" Target="../media/image15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C72770E-A28B-4C36-8E3F-AAA26132335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7345" y="3681328"/>
            <a:ext cx="12395418" cy="1456984"/>
          </a:xfrm>
        </p:spPr>
        <p:txBody>
          <a:bodyPr anchor="b">
            <a:noAutofit/>
          </a:bodyPr>
          <a:lstStyle>
            <a:lvl1pPr algn="l">
              <a:defRPr sz="3900" b="1" i="0">
                <a:solidFill>
                  <a:srgbClr val="1C376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8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SCOPE 2021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74C6688-BA0F-4369-82BB-C2CC5C505D95}"/>
              </a:ext>
            </a:extLst>
          </p:cNvPr>
          <p:cNvSpPr>
            <a:spLocks noGrp="1"/>
          </p:cNvSpPr>
          <p:nvPr>
            <p:ph type="subTitle" idx="4294967295" hasCustomPrompt="1"/>
          </p:nvPr>
        </p:nvSpPr>
        <p:spPr>
          <a:xfrm>
            <a:off x="947345" y="5139212"/>
            <a:ext cx="9323803" cy="1029813"/>
          </a:xfrm>
        </p:spPr>
        <p:txBody>
          <a:bodyPr>
            <a:noAutofit/>
          </a:bodyPr>
          <a:lstStyle>
            <a:lvl1pPr marL="0" indent="0" algn="l">
              <a:buNone/>
              <a:defRPr sz="3400" b="0" i="0" baseline="0">
                <a:solidFill>
                  <a:srgbClr val="BA2E6B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 New Scorecard for </a:t>
            </a: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Osteoporosis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In Europe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BED1BFFF-2C96-4F19-9A79-26D3A61814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19" r="5519"/>
          <a:stretch/>
        </p:blipFill>
        <p:spPr>
          <a:xfrm>
            <a:off x="9147673" y="3681328"/>
            <a:ext cx="4691305" cy="4691305"/>
          </a:xfrm>
          <a:prstGeom prst="rect">
            <a:avLst/>
          </a:prstGeom>
        </p:spPr>
      </p:pic>
      <p:grpSp>
        <p:nvGrpSpPr>
          <p:cNvPr id="7" name="object 157">
            <a:extLst>
              <a:ext uri="{FF2B5EF4-FFF2-40B4-BE49-F238E27FC236}">
                <a16:creationId xmlns:a16="http://schemas.microsoft.com/office/drawing/2014/main" id="{1D4197C9-5E6C-46A0-A052-58F1DE3EDAC5}"/>
              </a:ext>
            </a:extLst>
          </p:cNvPr>
          <p:cNvGrpSpPr/>
          <p:nvPr/>
        </p:nvGrpSpPr>
        <p:grpSpPr>
          <a:xfrm>
            <a:off x="12921474" y="758825"/>
            <a:ext cx="1221670" cy="914400"/>
            <a:chOff x="9656482" y="778264"/>
            <a:chExt cx="368935" cy="368935"/>
          </a:xfrm>
        </p:grpSpPr>
        <p:sp>
          <p:nvSpPr>
            <p:cNvPr id="8" name="object 158">
              <a:extLst>
                <a:ext uri="{FF2B5EF4-FFF2-40B4-BE49-F238E27FC236}">
                  <a16:creationId xmlns:a16="http://schemas.microsoft.com/office/drawing/2014/main" id="{65F945D8-BA70-49F9-88AB-507B4F047E2F}"/>
                </a:ext>
              </a:extLst>
            </p:cNvPr>
            <p:cNvSpPr/>
            <p:nvPr/>
          </p:nvSpPr>
          <p:spPr>
            <a:xfrm>
              <a:off x="9656482" y="778264"/>
              <a:ext cx="368935" cy="368935"/>
            </a:xfrm>
            <a:custGeom>
              <a:avLst/>
              <a:gdLst/>
              <a:ahLst/>
              <a:cxnLst/>
              <a:rect l="l" t="t" r="r" b="b"/>
              <a:pathLst>
                <a:path w="368934" h="368934">
                  <a:moveTo>
                    <a:pt x="368523" y="0"/>
                  </a:moveTo>
                  <a:lnTo>
                    <a:pt x="0" y="0"/>
                  </a:lnTo>
                  <a:lnTo>
                    <a:pt x="0" y="368523"/>
                  </a:lnTo>
                  <a:lnTo>
                    <a:pt x="368523" y="368523"/>
                  </a:lnTo>
                  <a:lnTo>
                    <a:pt x="368523" y="0"/>
                  </a:lnTo>
                  <a:close/>
                </a:path>
              </a:pathLst>
            </a:custGeom>
            <a:solidFill>
              <a:srgbClr val="DD4C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159">
              <a:extLst>
                <a:ext uri="{FF2B5EF4-FFF2-40B4-BE49-F238E27FC236}">
                  <a16:creationId xmlns:a16="http://schemas.microsoft.com/office/drawing/2014/main" id="{C4E36F07-C8A4-4091-BCB9-AC555A0C5ACD}"/>
                </a:ext>
              </a:extLst>
            </p:cNvPr>
            <p:cNvSpPr/>
            <p:nvPr/>
          </p:nvSpPr>
          <p:spPr>
            <a:xfrm>
              <a:off x="9758388" y="880185"/>
              <a:ext cx="165100" cy="165100"/>
            </a:xfrm>
            <a:custGeom>
              <a:avLst/>
              <a:gdLst/>
              <a:ahLst/>
              <a:cxnLst/>
              <a:rect l="l" t="t" r="r" b="b"/>
              <a:pathLst>
                <a:path w="165100" h="165100">
                  <a:moveTo>
                    <a:pt x="164680" y="57150"/>
                  </a:moveTo>
                  <a:lnTo>
                    <a:pt x="107378" y="57150"/>
                  </a:lnTo>
                  <a:lnTo>
                    <a:pt x="107378" y="0"/>
                  </a:lnTo>
                  <a:lnTo>
                    <a:pt x="57315" y="0"/>
                  </a:lnTo>
                  <a:lnTo>
                    <a:pt x="57315" y="57150"/>
                  </a:lnTo>
                  <a:lnTo>
                    <a:pt x="0" y="57150"/>
                  </a:lnTo>
                  <a:lnTo>
                    <a:pt x="0" y="107950"/>
                  </a:lnTo>
                  <a:lnTo>
                    <a:pt x="57315" y="107950"/>
                  </a:lnTo>
                  <a:lnTo>
                    <a:pt x="57315" y="165100"/>
                  </a:lnTo>
                  <a:lnTo>
                    <a:pt x="107378" y="165100"/>
                  </a:lnTo>
                  <a:lnTo>
                    <a:pt x="107378" y="107950"/>
                  </a:lnTo>
                  <a:lnTo>
                    <a:pt x="164680" y="107950"/>
                  </a:lnTo>
                  <a:lnTo>
                    <a:pt x="164680" y="571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4199285E-4DB3-481C-AEF9-0BFE49D39BFC}"/>
              </a:ext>
            </a:extLst>
          </p:cNvPr>
          <p:cNvSpPr txBox="1"/>
          <p:nvPr/>
        </p:nvSpPr>
        <p:spPr>
          <a:xfrm>
            <a:off x="857250" y="6397625"/>
            <a:ext cx="756138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Switzerland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227E844-8186-4750-9F87-9100026AE48E}"/>
              </a:ext>
            </a:extLst>
          </p:cNvPr>
          <p:cNvSpPr txBox="1"/>
          <p:nvPr/>
        </p:nvSpPr>
        <p:spPr>
          <a:xfrm>
            <a:off x="947345" y="8672601"/>
            <a:ext cx="9053905" cy="12003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  <a:t>If sharing data or information from this slide deck, please reference as: </a:t>
            </a:r>
            <a:br>
              <a:rPr lang="en-GB" sz="1800" i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</a:b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Kanis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JA, et al. </a:t>
            </a:r>
            <a:r>
              <a:rPr lang="en-GB" i="1" dirty="0">
                <a:latin typeface="Calibri" panose="020F0502020204030204" pitchFamily="34" charset="0"/>
                <a:ea typeface="Yu Gothic" panose="020B0400000000000000" pitchFamily="34" charset="-128"/>
              </a:rPr>
              <a:t>SCOPE 2021: a new scorecard for osteoporosis in Europe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, Arch </a:t>
            </a: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Osteoporos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2021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Data from SCOPE 2021 resources, International Osteoporosis Foundation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https://www.osteoporosis.foundation/scope-2021  </a:t>
            </a:r>
          </a:p>
        </p:txBody>
      </p:sp>
    </p:spTree>
    <p:extLst>
      <p:ext uri="{BB962C8B-B14F-4D97-AF65-F5344CB8AC3E}">
        <p14:creationId xmlns:p14="http://schemas.microsoft.com/office/powerpoint/2010/main" val="4127100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28842" y="8567463"/>
            <a:ext cx="121793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986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DIRECT COST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OF 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INCIDEN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T</a:t>
            </a:r>
            <a:r>
              <a:rPr sz="105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FRACTURES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726256" y="6840949"/>
            <a:ext cx="823881" cy="558761"/>
          </a:xfrm>
          <a:custGeom>
            <a:avLst/>
            <a:gdLst/>
            <a:ahLst/>
            <a:cxnLst/>
            <a:rect l="l" t="t" r="r" b="b"/>
            <a:pathLst>
              <a:path w="928370" h="617220">
                <a:moveTo>
                  <a:pt x="234365" y="416585"/>
                </a:moveTo>
                <a:lnTo>
                  <a:pt x="220141" y="400367"/>
                </a:lnTo>
                <a:lnTo>
                  <a:pt x="201422" y="385241"/>
                </a:lnTo>
                <a:lnTo>
                  <a:pt x="190639" y="377380"/>
                </a:lnTo>
                <a:lnTo>
                  <a:pt x="185394" y="373253"/>
                </a:lnTo>
                <a:lnTo>
                  <a:pt x="175793" y="367880"/>
                </a:lnTo>
                <a:lnTo>
                  <a:pt x="164134" y="366229"/>
                </a:lnTo>
                <a:lnTo>
                  <a:pt x="152730" y="373240"/>
                </a:lnTo>
                <a:lnTo>
                  <a:pt x="132613" y="390436"/>
                </a:lnTo>
                <a:lnTo>
                  <a:pt x="114223" y="395414"/>
                </a:lnTo>
                <a:lnTo>
                  <a:pt x="99479" y="393636"/>
                </a:lnTo>
                <a:lnTo>
                  <a:pt x="90322" y="390575"/>
                </a:lnTo>
                <a:lnTo>
                  <a:pt x="87617" y="382612"/>
                </a:lnTo>
                <a:lnTo>
                  <a:pt x="85864" y="367817"/>
                </a:lnTo>
                <a:lnTo>
                  <a:pt x="77419" y="354177"/>
                </a:lnTo>
                <a:lnTo>
                  <a:pt x="54648" y="349732"/>
                </a:lnTo>
                <a:lnTo>
                  <a:pt x="27165" y="365836"/>
                </a:lnTo>
                <a:lnTo>
                  <a:pt x="20104" y="382993"/>
                </a:lnTo>
                <a:lnTo>
                  <a:pt x="20447" y="398995"/>
                </a:lnTo>
                <a:lnTo>
                  <a:pt x="15176" y="411645"/>
                </a:lnTo>
                <a:lnTo>
                  <a:pt x="609" y="431634"/>
                </a:lnTo>
                <a:lnTo>
                  <a:pt x="0" y="452374"/>
                </a:lnTo>
                <a:lnTo>
                  <a:pt x="9842" y="471017"/>
                </a:lnTo>
                <a:lnTo>
                  <a:pt x="26631" y="484682"/>
                </a:lnTo>
                <a:lnTo>
                  <a:pt x="39370" y="507428"/>
                </a:lnTo>
                <a:lnTo>
                  <a:pt x="42557" y="544245"/>
                </a:lnTo>
                <a:lnTo>
                  <a:pt x="40957" y="578497"/>
                </a:lnTo>
                <a:lnTo>
                  <a:pt x="39370" y="593610"/>
                </a:lnTo>
                <a:lnTo>
                  <a:pt x="133616" y="617143"/>
                </a:lnTo>
                <a:lnTo>
                  <a:pt x="130530" y="546544"/>
                </a:lnTo>
                <a:lnTo>
                  <a:pt x="129095" y="509473"/>
                </a:lnTo>
                <a:lnTo>
                  <a:pt x="128981" y="493737"/>
                </a:lnTo>
                <a:lnTo>
                  <a:pt x="129806" y="487159"/>
                </a:lnTo>
                <a:lnTo>
                  <a:pt x="164185" y="442569"/>
                </a:lnTo>
                <a:lnTo>
                  <a:pt x="213614" y="432460"/>
                </a:lnTo>
                <a:lnTo>
                  <a:pt x="231686" y="427710"/>
                </a:lnTo>
                <a:lnTo>
                  <a:pt x="234365" y="416585"/>
                </a:lnTo>
                <a:close/>
              </a:path>
              <a:path w="928370" h="617220">
                <a:moveTo>
                  <a:pt x="893978" y="131597"/>
                </a:moveTo>
                <a:lnTo>
                  <a:pt x="886002" y="83248"/>
                </a:lnTo>
                <a:lnTo>
                  <a:pt x="865187" y="49149"/>
                </a:lnTo>
                <a:lnTo>
                  <a:pt x="831215" y="17907"/>
                </a:lnTo>
                <a:lnTo>
                  <a:pt x="784199" y="368"/>
                </a:lnTo>
                <a:lnTo>
                  <a:pt x="711225" y="0"/>
                </a:lnTo>
                <a:lnTo>
                  <a:pt x="672172" y="17208"/>
                </a:lnTo>
                <a:lnTo>
                  <a:pt x="655599" y="41744"/>
                </a:lnTo>
                <a:lnTo>
                  <a:pt x="655599" y="262851"/>
                </a:lnTo>
                <a:lnTo>
                  <a:pt x="648843" y="299808"/>
                </a:lnTo>
                <a:lnTo>
                  <a:pt x="631901" y="327329"/>
                </a:lnTo>
                <a:lnTo>
                  <a:pt x="631901" y="438886"/>
                </a:lnTo>
                <a:lnTo>
                  <a:pt x="626948" y="471652"/>
                </a:lnTo>
                <a:lnTo>
                  <a:pt x="619175" y="488797"/>
                </a:lnTo>
                <a:lnTo>
                  <a:pt x="603046" y="495922"/>
                </a:lnTo>
                <a:lnTo>
                  <a:pt x="573049" y="498614"/>
                </a:lnTo>
                <a:lnTo>
                  <a:pt x="547598" y="489140"/>
                </a:lnTo>
                <a:lnTo>
                  <a:pt x="545388" y="479577"/>
                </a:lnTo>
                <a:lnTo>
                  <a:pt x="542061" y="465226"/>
                </a:lnTo>
                <a:lnTo>
                  <a:pt x="557885" y="413994"/>
                </a:lnTo>
                <a:lnTo>
                  <a:pt x="614070" y="402717"/>
                </a:lnTo>
                <a:lnTo>
                  <a:pt x="622871" y="408368"/>
                </a:lnTo>
                <a:lnTo>
                  <a:pt x="628332" y="420801"/>
                </a:lnTo>
                <a:lnTo>
                  <a:pt x="631113" y="433235"/>
                </a:lnTo>
                <a:lnTo>
                  <a:pt x="631901" y="438886"/>
                </a:lnTo>
                <a:lnTo>
                  <a:pt x="631901" y="327329"/>
                </a:lnTo>
                <a:lnTo>
                  <a:pt x="631075" y="328663"/>
                </a:lnTo>
                <a:lnTo>
                  <a:pt x="609942" y="350151"/>
                </a:lnTo>
                <a:lnTo>
                  <a:pt x="593178" y="365023"/>
                </a:lnTo>
                <a:lnTo>
                  <a:pt x="577392" y="379450"/>
                </a:lnTo>
                <a:lnTo>
                  <a:pt x="555701" y="394347"/>
                </a:lnTo>
                <a:lnTo>
                  <a:pt x="530466" y="402424"/>
                </a:lnTo>
                <a:lnTo>
                  <a:pt x="504024" y="396455"/>
                </a:lnTo>
                <a:lnTo>
                  <a:pt x="496646" y="393357"/>
                </a:lnTo>
                <a:lnTo>
                  <a:pt x="487578" y="391350"/>
                </a:lnTo>
                <a:lnTo>
                  <a:pt x="477380" y="390271"/>
                </a:lnTo>
                <a:lnTo>
                  <a:pt x="468198" y="389978"/>
                </a:lnTo>
                <a:lnTo>
                  <a:pt x="466623" y="389928"/>
                </a:lnTo>
                <a:lnTo>
                  <a:pt x="465721" y="389940"/>
                </a:lnTo>
                <a:lnTo>
                  <a:pt x="462127" y="389940"/>
                </a:lnTo>
                <a:lnTo>
                  <a:pt x="461213" y="389978"/>
                </a:lnTo>
                <a:lnTo>
                  <a:pt x="450443" y="390271"/>
                </a:lnTo>
                <a:lnTo>
                  <a:pt x="440245" y="391350"/>
                </a:lnTo>
                <a:lnTo>
                  <a:pt x="431177" y="393357"/>
                </a:lnTo>
                <a:lnTo>
                  <a:pt x="423824" y="396455"/>
                </a:lnTo>
                <a:lnTo>
                  <a:pt x="397370" y="402424"/>
                </a:lnTo>
                <a:lnTo>
                  <a:pt x="396468" y="402145"/>
                </a:lnTo>
                <a:lnTo>
                  <a:pt x="396468" y="492328"/>
                </a:lnTo>
                <a:lnTo>
                  <a:pt x="384238" y="499300"/>
                </a:lnTo>
                <a:lnTo>
                  <a:pt x="323773" y="487959"/>
                </a:lnTo>
                <a:lnTo>
                  <a:pt x="297865" y="447776"/>
                </a:lnTo>
                <a:lnTo>
                  <a:pt x="295948" y="438886"/>
                </a:lnTo>
                <a:lnTo>
                  <a:pt x="298234" y="417982"/>
                </a:lnTo>
                <a:lnTo>
                  <a:pt x="300863" y="407238"/>
                </a:lnTo>
                <a:lnTo>
                  <a:pt x="305473" y="403288"/>
                </a:lnTo>
                <a:lnTo>
                  <a:pt x="313778" y="402717"/>
                </a:lnTo>
                <a:lnTo>
                  <a:pt x="345617" y="406895"/>
                </a:lnTo>
                <a:lnTo>
                  <a:pt x="377977" y="429463"/>
                </a:lnTo>
                <a:lnTo>
                  <a:pt x="393649" y="471208"/>
                </a:lnTo>
                <a:lnTo>
                  <a:pt x="396468" y="492328"/>
                </a:lnTo>
                <a:lnTo>
                  <a:pt x="396468" y="402145"/>
                </a:lnTo>
                <a:lnTo>
                  <a:pt x="372122" y="394347"/>
                </a:lnTo>
                <a:lnTo>
                  <a:pt x="350431" y="379450"/>
                </a:lnTo>
                <a:lnTo>
                  <a:pt x="334264" y="364667"/>
                </a:lnTo>
                <a:lnTo>
                  <a:pt x="317893" y="350151"/>
                </a:lnTo>
                <a:lnTo>
                  <a:pt x="296773" y="328663"/>
                </a:lnTo>
                <a:lnTo>
                  <a:pt x="278993" y="299808"/>
                </a:lnTo>
                <a:lnTo>
                  <a:pt x="272262" y="262851"/>
                </a:lnTo>
                <a:lnTo>
                  <a:pt x="281089" y="236842"/>
                </a:lnTo>
                <a:lnTo>
                  <a:pt x="300113" y="233972"/>
                </a:lnTo>
                <a:lnTo>
                  <a:pt x="322148" y="243179"/>
                </a:lnTo>
                <a:lnTo>
                  <a:pt x="340029" y="253428"/>
                </a:lnTo>
                <a:lnTo>
                  <a:pt x="369430" y="263436"/>
                </a:lnTo>
                <a:lnTo>
                  <a:pt x="381635" y="275297"/>
                </a:lnTo>
                <a:lnTo>
                  <a:pt x="388175" y="300558"/>
                </a:lnTo>
                <a:lnTo>
                  <a:pt x="392620" y="333324"/>
                </a:lnTo>
                <a:lnTo>
                  <a:pt x="402424" y="352818"/>
                </a:lnTo>
                <a:lnTo>
                  <a:pt x="439458" y="377761"/>
                </a:lnTo>
                <a:lnTo>
                  <a:pt x="461213" y="381622"/>
                </a:lnTo>
                <a:lnTo>
                  <a:pt x="462114" y="381622"/>
                </a:lnTo>
                <a:lnTo>
                  <a:pt x="465721" y="381622"/>
                </a:lnTo>
                <a:lnTo>
                  <a:pt x="466623" y="381596"/>
                </a:lnTo>
                <a:lnTo>
                  <a:pt x="467029" y="381596"/>
                </a:lnTo>
                <a:lnTo>
                  <a:pt x="473900" y="381177"/>
                </a:lnTo>
                <a:lnTo>
                  <a:pt x="481228" y="379945"/>
                </a:lnTo>
                <a:lnTo>
                  <a:pt x="525411" y="352818"/>
                </a:lnTo>
                <a:lnTo>
                  <a:pt x="539686" y="300558"/>
                </a:lnTo>
                <a:lnTo>
                  <a:pt x="546201" y="275297"/>
                </a:lnTo>
                <a:lnTo>
                  <a:pt x="558406" y="263436"/>
                </a:lnTo>
                <a:lnTo>
                  <a:pt x="587832" y="253428"/>
                </a:lnTo>
                <a:lnTo>
                  <a:pt x="605675" y="243179"/>
                </a:lnTo>
                <a:lnTo>
                  <a:pt x="627710" y="233972"/>
                </a:lnTo>
                <a:lnTo>
                  <a:pt x="646747" y="236842"/>
                </a:lnTo>
                <a:lnTo>
                  <a:pt x="655599" y="262851"/>
                </a:lnTo>
                <a:lnTo>
                  <a:pt x="655599" y="41744"/>
                </a:lnTo>
                <a:lnTo>
                  <a:pt x="655256" y="42240"/>
                </a:lnTo>
                <a:lnTo>
                  <a:pt x="648677" y="65341"/>
                </a:lnTo>
                <a:lnTo>
                  <a:pt x="635279" y="76898"/>
                </a:lnTo>
                <a:lnTo>
                  <a:pt x="607872" y="85382"/>
                </a:lnTo>
                <a:lnTo>
                  <a:pt x="574370" y="91198"/>
                </a:lnTo>
                <a:lnTo>
                  <a:pt x="542721" y="94729"/>
                </a:lnTo>
                <a:lnTo>
                  <a:pt x="542620" y="95059"/>
                </a:lnTo>
                <a:lnTo>
                  <a:pt x="542531" y="95224"/>
                </a:lnTo>
                <a:lnTo>
                  <a:pt x="537845" y="109512"/>
                </a:lnTo>
                <a:lnTo>
                  <a:pt x="536727" y="118973"/>
                </a:lnTo>
                <a:lnTo>
                  <a:pt x="537756" y="124574"/>
                </a:lnTo>
                <a:lnTo>
                  <a:pt x="539521" y="127254"/>
                </a:lnTo>
                <a:lnTo>
                  <a:pt x="543598" y="131114"/>
                </a:lnTo>
                <a:lnTo>
                  <a:pt x="552894" y="128968"/>
                </a:lnTo>
                <a:lnTo>
                  <a:pt x="556615" y="127990"/>
                </a:lnTo>
                <a:lnTo>
                  <a:pt x="560590" y="129895"/>
                </a:lnTo>
                <a:lnTo>
                  <a:pt x="561721" y="133223"/>
                </a:lnTo>
                <a:lnTo>
                  <a:pt x="562813" y="136575"/>
                </a:lnTo>
                <a:lnTo>
                  <a:pt x="560641" y="140055"/>
                </a:lnTo>
                <a:lnTo>
                  <a:pt x="556869" y="141046"/>
                </a:lnTo>
                <a:lnTo>
                  <a:pt x="550951" y="142011"/>
                </a:lnTo>
                <a:lnTo>
                  <a:pt x="543636" y="141947"/>
                </a:lnTo>
                <a:lnTo>
                  <a:pt x="536003" y="140144"/>
                </a:lnTo>
                <a:lnTo>
                  <a:pt x="529158" y="135890"/>
                </a:lnTo>
                <a:lnTo>
                  <a:pt x="524116" y="128422"/>
                </a:lnTo>
                <a:lnTo>
                  <a:pt x="522427" y="118491"/>
                </a:lnTo>
                <a:lnTo>
                  <a:pt x="524103" y="106032"/>
                </a:lnTo>
                <a:lnTo>
                  <a:pt x="529120" y="90957"/>
                </a:lnTo>
                <a:lnTo>
                  <a:pt x="533273" y="80822"/>
                </a:lnTo>
                <a:lnTo>
                  <a:pt x="532993" y="73240"/>
                </a:lnTo>
                <a:lnTo>
                  <a:pt x="514134" y="61658"/>
                </a:lnTo>
                <a:lnTo>
                  <a:pt x="413969" y="61658"/>
                </a:lnTo>
                <a:lnTo>
                  <a:pt x="407936" y="62979"/>
                </a:lnTo>
                <a:lnTo>
                  <a:pt x="402729" y="65074"/>
                </a:lnTo>
                <a:lnTo>
                  <a:pt x="399503" y="68427"/>
                </a:lnTo>
                <a:lnTo>
                  <a:pt x="394817" y="73240"/>
                </a:lnTo>
                <a:lnTo>
                  <a:pt x="394576" y="80822"/>
                </a:lnTo>
                <a:lnTo>
                  <a:pt x="398703" y="90957"/>
                </a:lnTo>
                <a:lnTo>
                  <a:pt x="403707" y="106032"/>
                </a:lnTo>
                <a:lnTo>
                  <a:pt x="405384" y="118491"/>
                </a:lnTo>
                <a:lnTo>
                  <a:pt x="403707" y="128422"/>
                </a:lnTo>
                <a:lnTo>
                  <a:pt x="398691" y="135890"/>
                </a:lnTo>
                <a:lnTo>
                  <a:pt x="391820" y="140144"/>
                </a:lnTo>
                <a:lnTo>
                  <a:pt x="384187" y="141947"/>
                </a:lnTo>
                <a:lnTo>
                  <a:pt x="376872" y="142011"/>
                </a:lnTo>
                <a:lnTo>
                  <a:pt x="370967" y="141046"/>
                </a:lnTo>
                <a:lnTo>
                  <a:pt x="367182" y="140055"/>
                </a:lnTo>
                <a:lnTo>
                  <a:pt x="365023" y="136575"/>
                </a:lnTo>
                <a:lnTo>
                  <a:pt x="367245" y="129895"/>
                </a:lnTo>
                <a:lnTo>
                  <a:pt x="371195" y="127990"/>
                </a:lnTo>
                <a:lnTo>
                  <a:pt x="374980" y="128968"/>
                </a:lnTo>
                <a:lnTo>
                  <a:pt x="384302" y="131064"/>
                </a:lnTo>
                <a:lnTo>
                  <a:pt x="387553" y="127990"/>
                </a:lnTo>
                <a:lnTo>
                  <a:pt x="388340" y="127254"/>
                </a:lnTo>
                <a:lnTo>
                  <a:pt x="390080" y="124574"/>
                </a:lnTo>
                <a:lnTo>
                  <a:pt x="391096" y="118973"/>
                </a:lnTo>
                <a:lnTo>
                  <a:pt x="389978" y="109512"/>
                </a:lnTo>
                <a:lnTo>
                  <a:pt x="385114" y="94729"/>
                </a:lnTo>
                <a:lnTo>
                  <a:pt x="353453" y="91198"/>
                </a:lnTo>
                <a:lnTo>
                  <a:pt x="319963" y="85382"/>
                </a:lnTo>
                <a:lnTo>
                  <a:pt x="292557" y="76898"/>
                </a:lnTo>
                <a:lnTo>
                  <a:pt x="279171" y="65341"/>
                </a:lnTo>
                <a:lnTo>
                  <a:pt x="272580" y="42240"/>
                </a:lnTo>
                <a:lnTo>
                  <a:pt x="255663" y="17208"/>
                </a:lnTo>
                <a:lnTo>
                  <a:pt x="216611" y="0"/>
                </a:lnTo>
                <a:lnTo>
                  <a:pt x="143649" y="368"/>
                </a:lnTo>
                <a:lnTo>
                  <a:pt x="96621" y="17907"/>
                </a:lnTo>
                <a:lnTo>
                  <a:pt x="62649" y="49149"/>
                </a:lnTo>
                <a:lnTo>
                  <a:pt x="41821" y="83248"/>
                </a:lnTo>
                <a:lnTo>
                  <a:pt x="34277" y="109334"/>
                </a:lnTo>
                <a:lnTo>
                  <a:pt x="33845" y="131597"/>
                </a:lnTo>
                <a:lnTo>
                  <a:pt x="39319" y="163347"/>
                </a:lnTo>
                <a:lnTo>
                  <a:pt x="54165" y="193243"/>
                </a:lnTo>
                <a:lnTo>
                  <a:pt x="81813" y="209918"/>
                </a:lnTo>
                <a:lnTo>
                  <a:pt x="118884" y="219811"/>
                </a:lnTo>
                <a:lnTo>
                  <a:pt x="141262" y="230886"/>
                </a:lnTo>
                <a:lnTo>
                  <a:pt x="149364" y="243535"/>
                </a:lnTo>
                <a:lnTo>
                  <a:pt x="143548" y="258356"/>
                </a:lnTo>
                <a:lnTo>
                  <a:pt x="133350" y="282016"/>
                </a:lnTo>
                <a:lnTo>
                  <a:pt x="131635" y="312737"/>
                </a:lnTo>
                <a:lnTo>
                  <a:pt x="144843" y="336067"/>
                </a:lnTo>
                <a:lnTo>
                  <a:pt x="179298" y="337769"/>
                </a:lnTo>
                <a:lnTo>
                  <a:pt x="200952" y="344284"/>
                </a:lnTo>
                <a:lnTo>
                  <a:pt x="250520" y="386397"/>
                </a:lnTo>
                <a:lnTo>
                  <a:pt x="275704" y="418147"/>
                </a:lnTo>
                <a:lnTo>
                  <a:pt x="271818" y="426478"/>
                </a:lnTo>
                <a:lnTo>
                  <a:pt x="260146" y="438353"/>
                </a:lnTo>
                <a:lnTo>
                  <a:pt x="246722" y="458495"/>
                </a:lnTo>
                <a:lnTo>
                  <a:pt x="249986" y="474700"/>
                </a:lnTo>
                <a:lnTo>
                  <a:pt x="263677" y="489508"/>
                </a:lnTo>
                <a:lnTo>
                  <a:pt x="281533" y="505409"/>
                </a:lnTo>
                <a:lnTo>
                  <a:pt x="297954" y="525983"/>
                </a:lnTo>
                <a:lnTo>
                  <a:pt x="314820" y="545769"/>
                </a:lnTo>
                <a:lnTo>
                  <a:pt x="337032" y="553758"/>
                </a:lnTo>
                <a:lnTo>
                  <a:pt x="369506" y="538949"/>
                </a:lnTo>
                <a:lnTo>
                  <a:pt x="396468" y="515175"/>
                </a:lnTo>
                <a:lnTo>
                  <a:pt x="411518" y="499338"/>
                </a:lnTo>
                <a:lnTo>
                  <a:pt x="429171" y="488467"/>
                </a:lnTo>
                <a:lnTo>
                  <a:pt x="463918" y="479577"/>
                </a:lnTo>
                <a:lnTo>
                  <a:pt x="498652" y="488467"/>
                </a:lnTo>
                <a:lnTo>
                  <a:pt x="516305" y="499338"/>
                </a:lnTo>
                <a:lnTo>
                  <a:pt x="531355" y="515175"/>
                </a:lnTo>
                <a:lnTo>
                  <a:pt x="558330" y="538949"/>
                </a:lnTo>
                <a:lnTo>
                  <a:pt x="590804" y="553758"/>
                </a:lnTo>
                <a:lnTo>
                  <a:pt x="613016" y="545769"/>
                </a:lnTo>
                <a:lnTo>
                  <a:pt x="629869" y="525983"/>
                </a:lnTo>
                <a:lnTo>
                  <a:pt x="646290" y="505409"/>
                </a:lnTo>
                <a:lnTo>
                  <a:pt x="653897" y="498614"/>
                </a:lnTo>
                <a:lnTo>
                  <a:pt x="664273" y="489369"/>
                </a:lnTo>
                <a:lnTo>
                  <a:pt x="678192" y="474345"/>
                </a:lnTo>
                <a:lnTo>
                  <a:pt x="681507" y="458076"/>
                </a:lnTo>
                <a:lnTo>
                  <a:pt x="667702" y="438353"/>
                </a:lnTo>
                <a:lnTo>
                  <a:pt x="657974" y="423037"/>
                </a:lnTo>
                <a:lnTo>
                  <a:pt x="659053" y="409613"/>
                </a:lnTo>
                <a:lnTo>
                  <a:pt x="662952" y="402717"/>
                </a:lnTo>
                <a:lnTo>
                  <a:pt x="663117" y="402424"/>
                </a:lnTo>
                <a:lnTo>
                  <a:pt x="702386" y="358990"/>
                </a:lnTo>
                <a:lnTo>
                  <a:pt x="735241" y="335153"/>
                </a:lnTo>
                <a:lnTo>
                  <a:pt x="748550" y="337769"/>
                </a:lnTo>
                <a:lnTo>
                  <a:pt x="782993" y="336067"/>
                </a:lnTo>
                <a:lnTo>
                  <a:pt x="783513" y="335153"/>
                </a:lnTo>
                <a:lnTo>
                  <a:pt x="796201" y="312737"/>
                </a:lnTo>
                <a:lnTo>
                  <a:pt x="794486" y="282016"/>
                </a:lnTo>
                <a:lnTo>
                  <a:pt x="784199" y="258127"/>
                </a:lnTo>
                <a:lnTo>
                  <a:pt x="778484" y="243535"/>
                </a:lnTo>
                <a:lnTo>
                  <a:pt x="784606" y="233972"/>
                </a:lnTo>
                <a:lnTo>
                  <a:pt x="786587" y="230886"/>
                </a:lnTo>
                <a:lnTo>
                  <a:pt x="808939" y="219811"/>
                </a:lnTo>
                <a:lnTo>
                  <a:pt x="846010" y="209918"/>
                </a:lnTo>
                <a:lnTo>
                  <a:pt x="873658" y="193243"/>
                </a:lnTo>
                <a:lnTo>
                  <a:pt x="888504" y="163347"/>
                </a:lnTo>
                <a:lnTo>
                  <a:pt x="892187" y="142011"/>
                </a:lnTo>
                <a:lnTo>
                  <a:pt x="893978" y="131597"/>
                </a:lnTo>
                <a:close/>
              </a:path>
              <a:path w="928370" h="617220">
                <a:moveTo>
                  <a:pt x="927836" y="452386"/>
                </a:moveTo>
                <a:lnTo>
                  <a:pt x="927227" y="431634"/>
                </a:lnTo>
                <a:lnTo>
                  <a:pt x="912672" y="411632"/>
                </a:lnTo>
                <a:lnTo>
                  <a:pt x="907389" y="398995"/>
                </a:lnTo>
                <a:lnTo>
                  <a:pt x="907732" y="382993"/>
                </a:lnTo>
                <a:lnTo>
                  <a:pt x="900671" y="365836"/>
                </a:lnTo>
                <a:lnTo>
                  <a:pt x="873175" y="349719"/>
                </a:lnTo>
                <a:lnTo>
                  <a:pt x="850417" y="354177"/>
                </a:lnTo>
                <a:lnTo>
                  <a:pt x="841971" y="367817"/>
                </a:lnTo>
                <a:lnTo>
                  <a:pt x="840232" y="382612"/>
                </a:lnTo>
                <a:lnTo>
                  <a:pt x="837526" y="390563"/>
                </a:lnTo>
                <a:lnTo>
                  <a:pt x="828357" y="393623"/>
                </a:lnTo>
                <a:lnTo>
                  <a:pt x="813612" y="395401"/>
                </a:lnTo>
                <a:lnTo>
                  <a:pt x="795210" y="390436"/>
                </a:lnTo>
                <a:lnTo>
                  <a:pt x="775106" y="373227"/>
                </a:lnTo>
                <a:lnTo>
                  <a:pt x="763701" y="366217"/>
                </a:lnTo>
                <a:lnTo>
                  <a:pt x="752043" y="367880"/>
                </a:lnTo>
                <a:lnTo>
                  <a:pt x="742442" y="373240"/>
                </a:lnTo>
                <a:lnTo>
                  <a:pt x="737209" y="377367"/>
                </a:lnTo>
                <a:lnTo>
                  <a:pt x="726414" y="385241"/>
                </a:lnTo>
                <a:lnTo>
                  <a:pt x="707694" y="400367"/>
                </a:lnTo>
                <a:lnTo>
                  <a:pt x="693458" y="416585"/>
                </a:lnTo>
                <a:lnTo>
                  <a:pt x="696150" y="427697"/>
                </a:lnTo>
                <a:lnTo>
                  <a:pt x="714222" y="432460"/>
                </a:lnTo>
                <a:lnTo>
                  <a:pt x="734682" y="435127"/>
                </a:lnTo>
                <a:lnTo>
                  <a:pt x="752741" y="437794"/>
                </a:lnTo>
                <a:lnTo>
                  <a:pt x="783120" y="465074"/>
                </a:lnTo>
                <a:lnTo>
                  <a:pt x="798093" y="510882"/>
                </a:lnTo>
                <a:lnTo>
                  <a:pt x="796709" y="555180"/>
                </a:lnTo>
                <a:lnTo>
                  <a:pt x="794219" y="617131"/>
                </a:lnTo>
                <a:lnTo>
                  <a:pt x="888466" y="593598"/>
                </a:lnTo>
                <a:lnTo>
                  <a:pt x="881507" y="538276"/>
                </a:lnTo>
                <a:lnTo>
                  <a:pt x="880516" y="508482"/>
                </a:lnTo>
                <a:lnTo>
                  <a:pt x="886675" y="494017"/>
                </a:lnTo>
                <a:lnTo>
                  <a:pt x="901204" y="484670"/>
                </a:lnTo>
                <a:lnTo>
                  <a:pt x="917994" y="471017"/>
                </a:lnTo>
                <a:lnTo>
                  <a:pt x="927836" y="452386"/>
                </a:lnTo>
                <a:close/>
              </a:path>
            </a:pathLst>
          </a:custGeom>
          <a:solidFill>
            <a:srgbClr val="B82D6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4FD0EA4A-8620-4832-98BC-AAE252D62C8C}"/>
              </a:ext>
            </a:extLst>
          </p:cNvPr>
          <p:cNvGrpSpPr/>
          <p:nvPr/>
        </p:nvGrpSpPr>
        <p:grpSpPr>
          <a:xfrm>
            <a:off x="728041" y="690472"/>
            <a:ext cx="1760332" cy="763737"/>
            <a:chOff x="738912" y="721189"/>
            <a:chExt cx="3680007" cy="1596606"/>
          </a:xfrm>
        </p:grpSpPr>
        <p:grpSp>
          <p:nvGrpSpPr>
            <p:cNvPr id="4" name="object 4"/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5" name="object 5"/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6" name="object 6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7" name="object 7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" name="object 8"/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9" name="object 9"/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0" name="object 10"/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11"/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4782903" y="7995858"/>
            <a:ext cx="1531803" cy="94000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lang="fr-CH"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M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ILLION</a:t>
            </a:r>
            <a:endParaRPr sz="2800" dirty="0">
              <a:latin typeface="+mj-lt"/>
              <a:cs typeface="Open Sans Semibold"/>
            </a:endParaRPr>
          </a:p>
          <a:p>
            <a:pPr marL="190500" marR="121285" indent="-635" algn="ctr">
              <a:lnSpc>
                <a:spcPct val="100000"/>
              </a:lnSpc>
              <a:spcBef>
                <a:spcPts val="950"/>
              </a:spcBef>
            </a:pP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LONG-TERM </a:t>
            </a:r>
            <a:r>
              <a:rPr sz="12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DISABILITY</a:t>
            </a:r>
            <a:r>
              <a:rPr sz="120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COSTS</a:t>
            </a:r>
            <a:endParaRPr sz="1100" dirty="0">
              <a:latin typeface="+mj-lt"/>
              <a:cs typeface="Open Sans Semibol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23064" y="7435019"/>
            <a:ext cx="456120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675130" algn="l"/>
                <a:tab pos="3354070" algn="l"/>
              </a:tabLst>
            </a:pP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746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	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2.62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	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60</a:t>
            </a:r>
            <a:endParaRPr sz="3600" dirty="0">
              <a:latin typeface="+mj-lt"/>
              <a:cs typeface="Open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69552" y="8006510"/>
            <a:ext cx="2867660" cy="4424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584960" algn="l"/>
              </a:tabLst>
            </a:pPr>
            <a:r>
              <a:rPr lang="fr-CH" sz="2800" b="1" spc="-15" dirty="0">
                <a:solidFill>
                  <a:srgbClr val="173C66"/>
                </a:solidFill>
                <a:latin typeface="+mj-lt"/>
                <a:cs typeface="Open Sans Semibold"/>
              </a:rPr>
              <a:t>B</a:t>
            </a:r>
            <a:r>
              <a:rPr sz="2800" b="1" spc="-15" dirty="0">
                <a:solidFill>
                  <a:srgbClr val="173C66"/>
                </a:solidFill>
                <a:latin typeface="+mj-lt"/>
                <a:cs typeface="Open Sans Semibold"/>
              </a:rPr>
              <a:t>ILLIO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N</a:t>
            </a:r>
            <a:r>
              <a:rPr sz="2800" b="1" dirty="0">
                <a:solidFill>
                  <a:srgbClr val="173C66"/>
                </a:solidFill>
                <a:latin typeface="+mj-lt"/>
                <a:cs typeface="Open Sans Semibold"/>
              </a:rPr>
              <a:t>	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MILLION</a:t>
            </a:r>
            <a:endParaRPr sz="2800" dirty="0">
              <a:latin typeface="+mj-lt"/>
              <a:cs typeface="Open Sans Semi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171162" y="8567462"/>
            <a:ext cx="115316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1925" marR="5080" indent="-149860">
              <a:lnSpc>
                <a:spcPct val="100000"/>
              </a:lnSpc>
              <a:spcBef>
                <a:spcPts val="100"/>
              </a:spcBef>
            </a:pP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PHARMACOLOGICAL  INTERVENTION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192609" y="6838440"/>
            <a:ext cx="599032" cy="561061"/>
          </a:xfrm>
          <a:custGeom>
            <a:avLst/>
            <a:gdLst/>
            <a:ahLst/>
            <a:cxnLst/>
            <a:rect l="l" t="t" r="r" b="b"/>
            <a:pathLst>
              <a:path w="675004" h="619759">
                <a:moveTo>
                  <a:pt x="331698" y="438035"/>
                </a:moveTo>
                <a:lnTo>
                  <a:pt x="330238" y="428650"/>
                </a:lnTo>
                <a:lnTo>
                  <a:pt x="324688" y="393255"/>
                </a:lnTo>
                <a:lnTo>
                  <a:pt x="317576" y="379069"/>
                </a:lnTo>
                <a:lnTo>
                  <a:pt x="315480" y="374904"/>
                </a:lnTo>
                <a:lnTo>
                  <a:pt x="315480" y="446976"/>
                </a:lnTo>
                <a:lnTo>
                  <a:pt x="314071" y="459130"/>
                </a:lnTo>
                <a:lnTo>
                  <a:pt x="311569" y="470890"/>
                </a:lnTo>
                <a:lnTo>
                  <a:pt x="308013" y="482219"/>
                </a:lnTo>
                <a:lnTo>
                  <a:pt x="303479" y="493039"/>
                </a:lnTo>
                <a:lnTo>
                  <a:pt x="294957" y="487921"/>
                </a:lnTo>
                <a:lnTo>
                  <a:pt x="294957" y="508190"/>
                </a:lnTo>
                <a:lnTo>
                  <a:pt x="287743" y="518096"/>
                </a:lnTo>
                <a:lnTo>
                  <a:pt x="279615" y="527202"/>
                </a:lnTo>
                <a:lnTo>
                  <a:pt x="270675" y="535444"/>
                </a:lnTo>
                <a:lnTo>
                  <a:pt x="260972" y="542759"/>
                </a:lnTo>
                <a:lnTo>
                  <a:pt x="246164" y="515874"/>
                </a:lnTo>
                <a:lnTo>
                  <a:pt x="246164" y="551332"/>
                </a:lnTo>
                <a:lnTo>
                  <a:pt x="235864" y="555764"/>
                </a:lnTo>
                <a:lnTo>
                  <a:pt x="225107" y="559231"/>
                </a:lnTo>
                <a:lnTo>
                  <a:pt x="213956" y="561670"/>
                </a:lnTo>
                <a:lnTo>
                  <a:pt x="202438" y="563029"/>
                </a:lnTo>
                <a:lnTo>
                  <a:pt x="201625" y="482473"/>
                </a:lnTo>
                <a:lnTo>
                  <a:pt x="203517" y="482130"/>
                </a:lnTo>
                <a:lnTo>
                  <a:pt x="205384" y="481672"/>
                </a:lnTo>
                <a:lnTo>
                  <a:pt x="207200" y="481101"/>
                </a:lnTo>
                <a:lnTo>
                  <a:pt x="246164" y="551332"/>
                </a:lnTo>
                <a:lnTo>
                  <a:pt x="246164" y="515874"/>
                </a:lnTo>
                <a:lnTo>
                  <a:pt x="227025" y="481101"/>
                </a:lnTo>
                <a:lnTo>
                  <a:pt x="226237" y="479679"/>
                </a:lnTo>
                <a:lnTo>
                  <a:pt x="222326" y="472579"/>
                </a:lnTo>
                <a:lnTo>
                  <a:pt x="224040" y="471093"/>
                </a:lnTo>
                <a:lnTo>
                  <a:pt x="225640" y="469480"/>
                </a:lnTo>
                <a:lnTo>
                  <a:pt x="227126" y="467753"/>
                </a:lnTo>
                <a:lnTo>
                  <a:pt x="294957" y="508190"/>
                </a:lnTo>
                <a:lnTo>
                  <a:pt x="294957" y="487921"/>
                </a:lnTo>
                <a:lnTo>
                  <a:pt x="261378" y="467753"/>
                </a:lnTo>
                <a:lnTo>
                  <a:pt x="258800" y="466204"/>
                </a:lnTo>
                <a:lnTo>
                  <a:pt x="235724" y="452348"/>
                </a:lnTo>
                <a:lnTo>
                  <a:pt x="236448" y="450088"/>
                </a:lnTo>
                <a:lnTo>
                  <a:pt x="237020" y="447751"/>
                </a:lnTo>
                <a:lnTo>
                  <a:pt x="237401" y="445350"/>
                </a:lnTo>
                <a:lnTo>
                  <a:pt x="315480" y="446976"/>
                </a:lnTo>
                <a:lnTo>
                  <a:pt x="315480" y="374904"/>
                </a:lnTo>
                <a:lnTo>
                  <a:pt x="315455" y="428650"/>
                </a:lnTo>
                <a:lnTo>
                  <a:pt x="236715" y="427278"/>
                </a:lnTo>
                <a:lnTo>
                  <a:pt x="236372" y="425792"/>
                </a:lnTo>
                <a:lnTo>
                  <a:pt x="236156" y="424891"/>
                </a:lnTo>
                <a:lnTo>
                  <a:pt x="235407" y="422579"/>
                </a:lnTo>
                <a:lnTo>
                  <a:pt x="234480" y="420357"/>
                </a:lnTo>
                <a:lnTo>
                  <a:pt x="254711" y="407898"/>
                </a:lnTo>
                <a:lnTo>
                  <a:pt x="258622" y="405485"/>
                </a:lnTo>
                <a:lnTo>
                  <a:pt x="301510" y="379069"/>
                </a:lnTo>
                <a:lnTo>
                  <a:pt x="306781" y="390626"/>
                </a:lnTo>
                <a:lnTo>
                  <a:pt x="310921" y="402793"/>
                </a:lnTo>
                <a:lnTo>
                  <a:pt x="313829" y="415480"/>
                </a:lnTo>
                <a:lnTo>
                  <a:pt x="315455" y="428650"/>
                </a:lnTo>
                <a:lnTo>
                  <a:pt x="315455" y="374853"/>
                </a:lnTo>
                <a:lnTo>
                  <a:pt x="305181" y="354368"/>
                </a:lnTo>
                <a:lnTo>
                  <a:pt x="292011" y="340791"/>
                </a:lnTo>
                <a:lnTo>
                  <a:pt x="292011" y="363588"/>
                </a:lnTo>
                <a:lnTo>
                  <a:pt x="224497" y="405485"/>
                </a:lnTo>
                <a:lnTo>
                  <a:pt x="223583" y="404583"/>
                </a:lnTo>
                <a:lnTo>
                  <a:pt x="222618" y="403720"/>
                </a:lnTo>
                <a:lnTo>
                  <a:pt x="221729" y="402971"/>
                </a:lnTo>
                <a:lnTo>
                  <a:pt x="221691" y="402793"/>
                </a:lnTo>
                <a:lnTo>
                  <a:pt x="225907" y="395452"/>
                </a:lnTo>
                <a:lnTo>
                  <a:pt x="226390" y="394614"/>
                </a:lnTo>
                <a:lnTo>
                  <a:pt x="261454" y="333641"/>
                </a:lnTo>
                <a:lnTo>
                  <a:pt x="270027" y="340080"/>
                </a:lnTo>
                <a:lnTo>
                  <a:pt x="278003" y="347243"/>
                </a:lnTo>
                <a:lnTo>
                  <a:pt x="285343" y="355104"/>
                </a:lnTo>
                <a:lnTo>
                  <a:pt x="292011" y="363588"/>
                </a:lnTo>
                <a:lnTo>
                  <a:pt x="292011" y="340791"/>
                </a:lnTo>
                <a:lnTo>
                  <a:pt x="285076" y="333641"/>
                </a:lnTo>
                <a:lnTo>
                  <a:pt x="275424" y="323697"/>
                </a:lnTo>
                <a:lnTo>
                  <a:pt x="255155" y="312889"/>
                </a:lnTo>
                <a:lnTo>
                  <a:pt x="245973" y="308000"/>
                </a:lnTo>
                <a:lnTo>
                  <a:pt x="245973" y="324637"/>
                </a:lnTo>
                <a:lnTo>
                  <a:pt x="206032" y="394614"/>
                </a:lnTo>
                <a:lnTo>
                  <a:pt x="204304" y="394119"/>
                </a:lnTo>
                <a:lnTo>
                  <a:pt x="202526" y="393725"/>
                </a:lnTo>
                <a:lnTo>
                  <a:pt x="200710" y="393446"/>
                </a:lnTo>
                <a:lnTo>
                  <a:pt x="199910" y="313359"/>
                </a:lnTo>
                <a:lnTo>
                  <a:pt x="245973" y="324637"/>
                </a:lnTo>
                <a:lnTo>
                  <a:pt x="245973" y="308000"/>
                </a:lnTo>
                <a:lnTo>
                  <a:pt x="237693" y="303580"/>
                </a:lnTo>
                <a:lnTo>
                  <a:pt x="194233" y="296354"/>
                </a:lnTo>
                <a:lnTo>
                  <a:pt x="185445" y="297827"/>
                </a:lnTo>
                <a:lnTo>
                  <a:pt x="185445" y="562991"/>
                </a:lnTo>
                <a:lnTo>
                  <a:pt x="172770" y="561365"/>
                </a:lnTo>
                <a:lnTo>
                  <a:pt x="160540" y="558431"/>
                </a:lnTo>
                <a:lnTo>
                  <a:pt x="148805" y="554266"/>
                </a:lnTo>
                <a:lnTo>
                  <a:pt x="137642" y="548932"/>
                </a:lnTo>
                <a:lnTo>
                  <a:pt x="142951" y="539711"/>
                </a:lnTo>
                <a:lnTo>
                  <a:pt x="177469" y="479679"/>
                </a:lnTo>
                <a:lnTo>
                  <a:pt x="179692" y="480631"/>
                </a:lnTo>
                <a:lnTo>
                  <a:pt x="181991" y="481393"/>
                </a:lnTo>
                <a:lnTo>
                  <a:pt x="184365" y="481965"/>
                </a:lnTo>
                <a:lnTo>
                  <a:pt x="185445" y="562991"/>
                </a:lnTo>
                <a:lnTo>
                  <a:pt x="185445" y="297827"/>
                </a:lnTo>
                <a:lnTo>
                  <a:pt x="183210" y="298196"/>
                </a:lnTo>
                <a:lnTo>
                  <a:pt x="183210" y="394398"/>
                </a:lnTo>
                <a:lnTo>
                  <a:pt x="182067" y="394703"/>
                </a:lnTo>
                <a:lnTo>
                  <a:pt x="180949" y="395058"/>
                </a:lnTo>
                <a:lnTo>
                  <a:pt x="179857" y="395452"/>
                </a:lnTo>
                <a:lnTo>
                  <a:pt x="164807" y="368122"/>
                </a:lnTo>
                <a:lnTo>
                  <a:pt x="164807" y="404685"/>
                </a:lnTo>
                <a:lnTo>
                  <a:pt x="163715" y="405701"/>
                </a:lnTo>
                <a:lnTo>
                  <a:pt x="163144" y="406311"/>
                </a:lnTo>
                <a:lnTo>
                  <a:pt x="163144" y="469734"/>
                </a:lnTo>
                <a:lnTo>
                  <a:pt x="123202" y="539711"/>
                </a:lnTo>
                <a:lnTo>
                  <a:pt x="114642" y="532726"/>
                </a:lnTo>
                <a:lnTo>
                  <a:pt x="106743" y="524992"/>
                </a:lnTo>
                <a:lnTo>
                  <a:pt x="99529" y="516572"/>
                </a:lnTo>
                <a:lnTo>
                  <a:pt x="93065" y="507492"/>
                </a:lnTo>
                <a:lnTo>
                  <a:pt x="117741" y="492290"/>
                </a:lnTo>
                <a:lnTo>
                  <a:pt x="160083" y="466204"/>
                </a:lnTo>
                <a:lnTo>
                  <a:pt x="161048" y="467436"/>
                </a:lnTo>
                <a:lnTo>
                  <a:pt x="162064" y="468617"/>
                </a:lnTo>
                <a:lnTo>
                  <a:pt x="163144" y="469734"/>
                </a:lnTo>
                <a:lnTo>
                  <a:pt x="163144" y="406311"/>
                </a:lnTo>
                <a:lnTo>
                  <a:pt x="162687" y="406781"/>
                </a:lnTo>
                <a:lnTo>
                  <a:pt x="161709" y="407898"/>
                </a:lnTo>
                <a:lnTo>
                  <a:pt x="152831" y="402577"/>
                </a:lnTo>
                <a:lnTo>
                  <a:pt x="152831" y="423468"/>
                </a:lnTo>
                <a:lnTo>
                  <a:pt x="152336" y="425005"/>
                </a:lnTo>
                <a:lnTo>
                  <a:pt x="152158" y="425665"/>
                </a:lnTo>
                <a:lnTo>
                  <a:pt x="152158" y="450380"/>
                </a:lnTo>
                <a:lnTo>
                  <a:pt x="84632" y="492290"/>
                </a:lnTo>
                <a:lnTo>
                  <a:pt x="79832" y="480491"/>
                </a:lnTo>
                <a:lnTo>
                  <a:pt x="76200" y="468122"/>
                </a:lnTo>
                <a:lnTo>
                  <a:pt x="73812" y="455244"/>
                </a:lnTo>
                <a:lnTo>
                  <a:pt x="72732" y="441934"/>
                </a:lnTo>
                <a:lnTo>
                  <a:pt x="150825" y="443547"/>
                </a:lnTo>
                <a:lnTo>
                  <a:pt x="151091" y="445884"/>
                </a:lnTo>
                <a:lnTo>
                  <a:pt x="151549" y="448170"/>
                </a:lnTo>
                <a:lnTo>
                  <a:pt x="152158" y="450380"/>
                </a:lnTo>
                <a:lnTo>
                  <a:pt x="152158" y="425665"/>
                </a:lnTo>
                <a:lnTo>
                  <a:pt x="152120" y="425792"/>
                </a:lnTo>
                <a:lnTo>
                  <a:pt x="73393" y="424421"/>
                </a:lnTo>
                <a:lnTo>
                  <a:pt x="75006" y="413537"/>
                </a:lnTo>
                <a:lnTo>
                  <a:pt x="77508" y="402971"/>
                </a:lnTo>
                <a:lnTo>
                  <a:pt x="80848" y="392798"/>
                </a:lnTo>
                <a:lnTo>
                  <a:pt x="84988" y="383019"/>
                </a:lnTo>
                <a:lnTo>
                  <a:pt x="152831" y="423468"/>
                </a:lnTo>
                <a:lnTo>
                  <a:pt x="152831" y="402577"/>
                </a:lnTo>
                <a:lnTo>
                  <a:pt x="120281" y="383019"/>
                </a:lnTo>
                <a:lnTo>
                  <a:pt x="93954" y="367207"/>
                </a:lnTo>
                <a:lnTo>
                  <a:pt x="100787" y="357898"/>
                </a:lnTo>
                <a:lnTo>
                  <a:pt x="108419" y="349300"/>
                </a:lnTo>
                <a:lnTo>
                  <a:pt x="116789" y="341464"/>
                </a:lnTo>
                <a:lnTo>
                  <a:pt x="125844" y="334454"/>
                </a:lnTo>
                <a:lnTo>
                  <a:pt x="164807" y="404685"/>
                </a:lnTo>
                <a:lnTo>
                  <a:pt x="164807" y="368122"/>
                </a:lnTo>
                <a:lnTo>
                  <a:pt x="146278" y="334454"/>
                </a:lnTo>
                <a:lnTo>
                  <a:pt x="141211" y="325259"/>
                </a:lnTo>
                <a:lnTo>
                  <a:pt x="150876" y="320954"/>
                </a:lnTo>
                <a:lnTo>
                  <a:pt x="160947" y="317512"/>
                </a:lnTo>
                <a:lnTo>
                  <a:pt x="171373" y="314960"/>
                </a:lnTo>
                <a:lnTo>
                  <a:pt x="182130" y="313359"/>
                </a:lnTo>
                <a:lnTo>
                  <a:pt x="183210" y="394398"/>
                </a:lnTo>
                <a:lnTo>
                  <a:pt x="183210" y="298196"/>
                </a:lnTo>
                <a:lnTo>
                  <a:pt x="113055" y="323697"/>
                </a:lnTo>
                <a:lnTo>
                  <a:pt x="83299" y="354368"/>
                </a:lnTo>
                <a:lnTo>
                  <a:pt x="63779" y="393255"/>
                </a:lnTo>
                <a:lnTo>
                  <a:pt x="56769" y="438035"/>
                </a:lnTo>
                <a:lnTo>
                  <a:pt x="63779" y="482815"/>
                </a:lnTo>
                <a:lnTo>
                  <a:pt x="83299" y="521703"/>
                </a:lnTo>
                <a:lnTo>
                  <a:pt x="113055" y="552373"/>
                </a:lnTo>
                <a:lnTo>
                  <a:pt x="150787" y="572477"/>
                </a:lnTo>
                <a:lnTo>
                  <a:pt x="194233" y="579704"/>
                </a:lnTo>
                <a:lnTo>
                  <a:pt x="237693" y="572477"/>
                </a:lnTo>
                <a:lnTo>
                  <a:pt x="255422" y="563029"/>
                </a:lnTo>
                <a:lnTo>
                  <a:pt x="275424" y="552373"/>
                </a:lnTo>
                <a:lnTo>
                  <a:pt x="284746" y="542759"/>
                </a:lnTo>
                <a:lnTo>
                  <a:pt x="305181" y="521703"/>
                </a:lnTo>
                <a:lnTo>
                  <a:pt x="319570" y="493039"/>
                </a:lnTo>
                <a:lnTo>
                  <a:pt x="324688" y="482815"/>
                </a:lnTo>
                <a:lnTo>
                  <a:pt x="330555" y="445350"/>
                </a:lnTo>
                <a:lnTo>
                  <a:pt x="331089" y="441934"/>
                </a:lnTo>
                <a:lnTo>
                  <a:pt x="331698" y="438035"/>
                </a:lnTo>
                <a:close/>
              </a:path>
              <a:path w="675004" h="619759">
                <a:moveTo>
                  <a:pt x="530860" y="559219"/>
                </a:moveTo>
                <a:lnTo>
                  <a:pt x="528967" y="549567"/>
                </a:lnTo>
                <a:lnTo>
                  <a:pt x="523811" y="541680"/>
                </a:lnTo>
                <a:lnTo>
                  <a:pt x="516166" y="536371"/>
                </a:lnTo>
                <a:lnTo>
                  <a:pt x="506806" y="534416"/>
                </a:lnTo>
                <a:lnTo>
                  <a:pt x="497433" y="536371"/>
                </a:lnTo>
                <a:lnTo>
                  <a:pt x="489788" y="541680"/>
                </a:lnTo>
                <a:lnTo>
                  <a:pt x="484632" y="549567"/>
                </a:lnTo>
                <a:lnTo>
                  <a:pt x="482739" y="559219"/>
                </a:lnTo>
                <a:lnTo>
                  <a:pt x="484632" y="568871"/>
                </a:lnTo>
                <a:lnTo>
                  <a:pt x="489788" y="576757"/>
                </a:lnTo>
                <a:lnTo>
                  <a:pt x="497433" y="582066"/>
                </a:lnTo>
                <a:lnTo>
                  <a:pt x="506806" y="584022"/>
                </a:lnTo>
                <a:lnTo>
                  <a:pt x="516166" y="582066"/>
                </a:lnTo>
                <a:lnTo>
                  <a:pt x="523811" y="576757"/>
                </a:lnTo>
                <a:lnTo>
                  <a:pt x="528967" y="568871"/>
                </a:lnTo>
                <a:lnTo>
                  <a:pt x="530860" y="559219"/>
                </a:lnTo>
                <a:close/>
              </a:path>
              <a:path w="675004" h="619759">
                <a:moveTo>
                  <a:pt x="674649" y="473303"/>
                </a:moveTo>
                <a:lnTo>
                  <a:pt x="666953" y="471335"/>
                </a:lnTo>
                <a:lnTo>
                  <a:pt x="648817" y="471982"/>
                </a:lnTo>
                <a:lnTo>
                  <a:pt x="601103" y="495985"/>
                </a:lnTo>
                <a:lnTo>
                  <a:pt x="549008" y="392950"/>
                </a:lnTo>
                <a:lnTo>
                  <a:pt x="544868" y="384746"/>
                </a:lnTo>
                <a:lnTo>
                  <a:pt x="541121" y="374002"/>
                </a:lnTo>
                <a:lnTo>
                  <a:pt x="538480" y="371284"/>
                </a:lnTo>
                <a:lnTo>
                  <a:pt x="536270" y="369023"/>
                </a:lnTo>
                <a:lnTo>
                  <a:pt x="527050" y="368528"/>
                </a:lnTo>
                <a:lnTo>
                  <a:pt x="510209" y="371284"/>
                </a:lnTo>
                <a:lnTo>
                  <a:pt x="490905" y="370357"/>
                </a:lnTo>
                <a:lnTo>
                  <a:pt x="490905" y="349224"/>
                </a:lnTo>
                <a:lnTo>
                  <a:pt x="490905" y="349034"/>
                </a:lnTo>
                <a:lnTo>
                  <a:pt x="490905" y="259461"/>
                </a:lnTo>
                <a:lnTo>
                  <a:pt x="489000" y="230568"/>
                </a:lnTo>
                <a:lnTo>
                  <a:pt x="488518" y="229476"/>
                </a:lnTo>
                <a:lnTo>
                  <a:pt x="484974" y="221589"/>
                </a:lnTo>
                <a:lnTo>
                  <a:pt x="482155" y="215315"/>
                </a:lnTo>
                <a:lnTo>
                  <a:pt x="469480" y="210477"/>
                </a:lnTo>
                <a:lnTo>
                  <a:pt x="469480" y="252666"/>
                </a:lnTo>
                <a:lnTo>
                  <a:pt x="468845" y="281127"/>
                </a:lnTo>
                <a:lnTo>
                  <a:pt x="468744" y="349034"/>
                </a:lnTo>
                <a:lnTo>
                  <a:pt x="465975" y="334454"/>
                </a:lnTo>
                <a:lnTo>
                  <a:pt x="465340" y="333375"/>
                </a:lnTo>
                <a:lnTo>
                  <a:pt x="465340" y="398221"/>
                </a:lnTo>
                <a:lnTo>
                  <a:pt x="465340" y="456768"/>
                </a:lnTo>
                <a:lnTo>
                  <a:pt x="451764" y="459447"/>
                </a:lnTo>
                <a:lnTo>
                  <a:pt x="444106" y="462838"/>
                </a:lnTo>
                <a:lnTo>
                  <a:pt x="439534" y="469188"/>
                </a:lnTo>
                <a:lnTo>
                  <a:pt x="435229" y="480758"/>
                </a:lnTo>
                <a:lnTo>
                  <a:pt x="419328" y="507733"/>
                </a:lnTo>
                <a:lnTo>
                  <a:pt x="356870" y="507733"/>
                </a:lnTo>
                <a:lnTo>
                  <a:pt x="362635" y="491261"/>
                </a:lnTo>
                <a:lnTo>
                  <a:pt x="366852" y="474091"/>
                </a:lnTo>
                <a:lnTo>
                  <a:pt x="369443" y="456323"/>
                </a:lnTo>
                <a:lnTo>
                  <a:pt x="370332" y="438023"/>
                </a:lnTo>
                <a:lnTo>
                  <a:pt x="370027" y="427342"/>
                </a:lnTo>
                <a:lnTo>
                  <a:pt x="369138" y="416814"/>
                </a:lnTo>
                <a:lnTo>
                  <a:pt x="367677" y="406476"/>
                </a:lnTo>
                <a:lnTo>
                  <a:pt x="365658" y="396328"/>
                </a:lnTo>
                <a:lnTo>
                  <a:pt x="366496" y="398221"/>
                </a:lnTo>
                <a:lnTo>
                  <a:pt x="465340" y="398221"/>
                </a:lnTo>
                <a:lnTo>
                  <a:pt x="465340" y="333375"/>
                </a:lnTo>
                <a:lnTo>
                  <a:pt x="461505" y="326796"/>
                </a:lnTo>
                <a:lnTo>
                  <a:pt x="452132" y="323519"/>
                </a:lnTo>
                <a:lnTo>
                  <a:pt x="444893" y="322935"/>
                </a:lnTo>
                <a:lnTo>
                  <a:pt x="444893" y="371284"/>
                </a:lnTo>
                <a:lnTo>
                  <a:pt x="358051" y="371284"/>
                </a:lnTo>
                <a:lnTo>
                  <a:pt x="355257" y="364020"/>
                </a:lnTo>
                <a:lnTo>
                  <a:pt x="352018" y="356984"/>
                </a:lnTo>
                <a:lnTo>
                  <a:pt x="348386" y="350215"/>
                </a:lnTo>
                <a:lnTo>
                  <a:pt x="421601" y="350215"/>
                </a:lnTo>
                <a:lnTo>
                  <a:pt x="435063" y="349224"/>
                </a:lnTo>
                <a:lnTo>
                  <a:pt x="441985" y="351091"/>
                </a:lnTo>
                <a:lnTo>
                  <a:pt x="444525" y="357784"/>
                </a:lnTo>
                <a:lnTo>
                  <a:pt x="444893" y="371284"/>
                </a:lnTo>
                <a:lnTo>
                  <a:pt x="444893" y="322935"/>
                </a:lnTo>
                <a:lnTo>
                  <a:pt x="434670" y="322110"/>
                </a:lnTo>
                <a:lnTo>
                  <a:pt x="346481" y="322110"/>
                </a:lnTo>
                <a:lnTo>
                  <a:pt x="346481" y="438023"/>
                </a:lnTo>
                <a:lnTo>
                  <a:pt x="338721" y="487616"/>
                </a:lnTo>
                <a:lnTo>
                  <a:pt x="317106" y="530694"/>
                </a:lnTo>
                <a:lnTo>
                  <a:pt x="284149" y="564654"/>
                </a:lnTo>
                <a:lnTo>
                  <a:pt x="242366" y="586930"/>
                </a:lnTo>
                <a:lnTo>
                  <a:pt x="194246" y="594931"/>
                </a:lnTo>
                <a:lnTo>
                  <a:pt x="146126" y="586930"/>
                </a:lnTo>
                <a:lnTo>
                  <a:pt x="104330" y="564654"/>
                </a:lnTo>
                <a:lnTo>
                  <a:pt x="71374" y="530694"/>
                </a:lnTo>
                <a:lnTo>
                  <a:pt x="49758" y="487616"/>
                </a:lnTo>
                <a:lnTo>
                  <a:pt x="41998" y="438023"/>
                </a:lnTo>
                <a:lnTo>
                  <a:pt x="49758" y="388429"/>
                </a:lnTo>
                <a:lnTo>
                  <a:pt x="71374" y="345363"/>
                </a:lnTo>
                <a:lnTo>
                  <a:pt x="104330" y="311404"/>
                </a:lnTo>
                <a:lnTo>
                  <a:pt x="146126" y="289128"/>
                </a:lnTo>
                <a:lnTo>
                  <a:pt x="194246" y="281127"/>
                </a:lnTo>
                <a:lnTo>
                  <a:pt x="242366" y="289128"/>
                </a:lnTo>
                <a:lnTo>
                  <a:pt x="284149" y="311404"/>
                </a:lnTo>
                <a:lnTo>
                  <a:pt x="317106" y="345363"/>
                </a:lnTo>
                <a:lnTo>
                  <a:pt x="338721" y="388429"/>
                </a:lnTo>
                <a:lnTo>
                  <a:pt x="346481" y="438023"/>
                </a:lnTo>
                <a:lnTo>
                  <a:pt x="346481" y="322110"/>
                </a:lnTo>
                <a:lnTo>
                  <a:pt x="329742" y="322110"/>
                </a:lnTo>
                <a:lnTo>
                  <a:pt x="304927" y="296862"/>
                </a:lnTo>
                <a:lnTo>
                  <a:pt x="281660" y="281127"/>
                </a:lnTo>
                <a:lnTo>
                  <a:pt x="275653" y="277063"/>
                </a:lnTo>
                <a:lnTo>
                  <a:pt x="242722" y="263512"/>
                </a:lnTo>
                <a:lnTo>
                  <a:pt x="206908" y="257009"/>
                </a:lnTo>
                <a:lnTo>
                  <a:pt x="209842" y="248843"/>
                </a:lnTo>
                <a:lnTo>
                  <a:pt x="215442" y="239991"/>
                </a:lnTo>
                <a:lnTo>
                  <a:pt x="224548" y="232778"/>
                </a:lnTo>
                <a:lnTo>
                  <a:pt x="237985" y="229476"/>
                </a:lnTo>
                <a:lnTo>
                  <a:pt x="434098" y="229476"/>
                </a:lnTo>
                <a:lnTo>
                  <a:pt x="455409" y="229768"/>
                </a:lnTo>
                <a:lnTo>
                  <a:pt x="466115" y="235737"/>
                </a:lnTo>
                <a:lnTo>
                  <a:pt x="469480" y="252666"/>
                </a:lnTo>
                <a:lnTo>
                  <a:pt x="469480" y="210477"/>
                </a:lnTo>
                <a:lnTo>
                  <a:pt x="464769" y="208673"/>
                </a:lnTo>
                <a:lnTo>
                  <a:pt x="439178" y="206286"/>
                </a:lnTo>
                <a:lnTo>
                  <a:pt x="431253" y="205549"/>
                </a:lnTo>
                <a:lnTo>
                  <a:pt x="237985" y="206286"/>
                </a:lnTo>
                <a:lnTo>
                  <a:pt x="226669" y="205041"/>
                </a:lnTo>
                <a:lnTo>
                  <a:pt x="219430" y="206209"/>
                </a:lnTo>
                <a:lnTo>
                  <a:pt x="213118" y="211251"/>
                </a:lnTo>
                <a:lnTo>
                  <a:pt x="204609" y="221589"/>
                </a:lnTo>
                <a:lnTo>
                  <a:pt x="198742" y="204393"/>
                </a:lnTo>
                <a:lnTo>
                  <a:pt x="210045" y="199783"/>
                </a:lnTo>
                <a:lnTo>
                  <a:pt x="222758" y="190360"/>
                </a:lnTo>
                <a:lnTo>
                  <a:pt x="227876" y="181165"/>
                </a:lnTo>
                <a:lnTo>
                  <a:pt x="231457" y="174752"/>
                </a:lnTo>
                <a:lnTo>
                  <a:pt x="230733" y="151638"/>
                </a:lnTo>
                <a:lnTo>
                  <a:pt x="212509" y="108038"/>
                </a:lnTo>
                <a:lnTo>
                  <a:pt x="212509" y="169024"/>
                </a:lnTo>
                <a:lnTo>
                  <a:pt x="212178" y="174205"/>
                </a:lnTo>
                <a:lnTo>
                  <a:pt x="205371" y="177584"/>
                </a:lnTo>
                <a:lnTo>
                  <a:pt x="190449" y="181165"/>
                </a:lnTo>
                <a:lnTo>
                  <a:pt x="149021" y="65328"/>
                </a:lnTo>
                <a:lnTo>
                  <a:pt x="155194" y="63512"/>
                </a:lnTo>
                <a:lnTo>
                  <a:pt x="161480" y="63093"/>
                </a:lnTo>
                <a:lnTo>
                  <a:pt x="167043" y="64998"/>
                </a:lnTo>
                <a:lnTo>
                  <a:pt x="171094" y="70142"/>
                </a:lnTo>
                <a:lnTo>
                  <a:pt x="208013" y="160083"/>
                </a:lnTo>
                <a:lnTo>
                  <a:pt x="212509" y="169024"/>
                </a:lnTo>
                <a:lnTo>
                  <a:pt x="212509" y="108038"/>
                </a:lnTo>
                <a:lnTo>
                  <a:pt x="193725" y="63093"/>
                </a:lnTo>
                <a:lnTo>
                  <a:pt x="190398" y="55130"/>
                </a:lnTo>
                <a:lnTo>
                  <a:pt x="186309" y="45097"/>
                </a:lnTo>
                <a:lnTo>
                  <a:pt x="184251" y="40081"/>
                </a:lnTo>
                <a:lnTo>
                  <a:pt x="177152" y="34010"/>
                </a:lnTo>
                <a:lnTo>
                  <a:pt x="164503" y="36004"/>
                </a:lnTo>
                <a:lnTo>
                  <a:pt x="141782" y="45097"/>
                </a:lnTo>
                <a:lnTo>
                  <a:pt x="138264" y="35255"/>
                </a:lnTo>
                <a:lnTo>
                  <a:pt x="135305" y="26974"/>
                </a:lnTo>
                <a:lnTo>
                  <a:pt x="132651" y="18237"/>
                </a:lnTo>
                <a:lnTo>
                  <a:pt x="128981" y="13868"/>
                </a:lnTo>
                <a:lnTo>
                  <a:pt x="124206" y="12992"/>
                </a:lnTo>
                <a:lnTo>
                  <a:pt x="121805" y="12560"/>
                </a:lnTo>
                <a:lnTo>
                  <a:pt x="108610" y="12992"/>
                </a:lnTo>
                <a:lnTo>
                  <a:pt x="91782" y="12992"/>
                </a:lnTo>
                <a:lnTo>
                  <a:pt x="89509" y="5461"/>
                </a:lnTo>
                <a:lnTo>
                  <a:pt x="82702" y="0"/>
                </a:lnTo>
                <a:lnTo>
                  <a:pt x="23787" y="0"/>
                </a:lnTo>
                <a:lnTo>
                  <a:pt x="23787" y="1282"/>
                </a:lnTo>
                <a:lnTo>
                  <a:pt x="14528" y="3213"/>
                </a:lnTo>
                <a:lnTo>
                  <a:pt x="6972" y="8470"/>
                </a:lnTo>
                <a:lnTo>
                  <a:pt x="1866" y="16256"/>
                </a:lnTo>
                <a:lnTo>
                  <a:pt x="0" y="25806"/>
                </a:lnTo>
                <a:lnTo>
                  <a:pt x="1866" y="35356"/>
                </a:lnTo>
                <a:lnTo>
                  <a:pt x="6972" y="43141"/>
                </a:lnTo>
                <a:lnTo>
                  <a:pt x="14528" y="48399"/>
                </a:lnTo>
                <a:lnTo>
                  <a:pt x="23787" y="50317"/>
                </a:lnTo>
                <a:lnTo>
                  <a:pt x="83413" y="50317"/>
                </a:lnTo>
                <a:lnTo>
                  <a:pt x="90716" y="43827"/>
                </a:lnTo>
                <a:lnTo>
                  <a:pt x="92278" y="35255"/>
                </a:lnTo>
                <a:lnTo>
                  <a:pt x="112585" y="35255"/>
                </a:lnTo>
                <a:lnTo>
                  <a:pt x="186994" y="244094"/>
                </a:lnTo>
                <a:lnTo>
                  <a:pt x="182321" y="256946"/>
                </a:lnTo>
                <a:lnTo>
                  <a:pt x="138315" y="265887"/>
                </a:lnTo>
                <a:lnTo>
                  <a:pt x="98996" y="285356"/>
                </a:lnTo>
                <a:lnTo>
                  <a:pt x="65849" y="313817"/>
                </a:lnTo>
                <a:lnTo>
                  <a:pt x="40335" y="349770"/>
                </a:lnTo>
                <a:lnTo>
                  <a:pt x="23939" y="391680"/>
                </a:lnTo>
                <a:lnTo>
                  <a:pt x="18148" y="438023"/>
                </a:lnTo>
                <a:lnTo>
                  <a:pt x="24434" y="486283"/>
                </a:lnTo>
                <a:lnTo>
                  <a:pt x="42189" y="529628"/>
                </a:lnTo>
                <a:lnTo>
                  <a:pt x="69723" y="566369"/>
                </a:lnTo>
                <a:lnTo>
                  <a:pt x="105359" y="594741"/>
                </a:lnTo>
                <a:lnTo>
                  <a:pt x="147434" y="613041"/>
                </a:lnTo>
                <a:lnTo>
                  <a:pt x="194246" y="619518"/>
                </a:lnTo>
                <a:lnTo>
                  <a:pt x="239814" y="613384"/>
                </a:lnTo>
                <a:lnTo>
                  <a:pt x="280949" y="596036"/>
                </a:lnTo>
                <a:lnTo>
                  <a:pt x="282371" y="594931"/>
                </a:lnTo>
                <a:lnTo>
                  <a:pt x="316090" y="569048"/>
                </a:lnTo>
                <a:lnTo>
                  <a:pt x="343700" y="534035"/>
                </a:lnTo>
                <a:lnTo>
                  <a:pt x="424434" y="534035"/>
                </a:lnTo>
                <a:lnTo>
                  <a:pt x="434467" y="537133"/>
                </a:lnTo>
                <a:lnTo>
                  <a:pt x="440842" y="534619"/>
                </a:lnTo>
                <a:lnTo>
                  <a:pt x="441121" y="534035"/>
                </a:lnTo>
                <a:lnTo>
                  <a:pt x="446239" y="523341"/>
                </a:lnTo>
                <a:lnTo>
                  <a:pt x="451053" y="507733"/>
                </a:lnTo>
                <a:lnTo>
                  <a:pt x="453415" y="500087"/>
                </a:lnTo>
                <a:lnTo>
                  <a:pt x="467042" y="514134"/>
                </a:lnTo>
                <a:lnTo>
                  <a:pt x="468337" y="513448"/>
                </a:lnTo>
                <a:lnTo>
                  <a:pt x="459930" y="522719"/>
                </a:lnTo>
                <a:lnTo>
                  <a:pt x="453542" y="533641"/>
                </a:lnTo>
                <a:lnTo>
                  <a:pt x="449478" y="545922"/>
                </a:lnTo>
                <a:lnTo>
                  <a:pt x="448056" y="559219"/>
                </a:lnTo>
                <a:lnTo>
                  <a:pt x="452666" y="582790"/>
                </a:lnTo>
                <a:lnTo>
                  <a:pt x="465264" y="602030"/>
                </a:lnTo>
                <a:lnTo>
                  <a:pt x="483933" y="615010"/>
                </a:lnTo>
                <a:lnTo>
                  <a:pt x="506806" y="619760"/>
                </a:lnTo>
                <a:lnTo>
                  <a:pt x="529678" y="615010"/>
                </a:lnTo>
                <a:lnTo>
                  <a:pt x="548347" y="602030"/>
                </a:lnTo>
                <a:lnTo>
                  <a:pt x="550316" y="599020"/>
                </a:lnTo>
                <a:lnTo>
                  <a:pt x="560933" y="582790"/>
                </a:lnTo>
                <a:lnTo>
                  <a:pt x="565556" y="559219"/>
                </a:lnTo>
                <a:lnTo>
                  <a:pt x="560933" y="535660"/>
                </a:lnTo>
                <a:lnTo>
                  <a:pt x="550316" y="519404"/>
                </a:lnTo>
                <a:lnTo>
                  <a:pt x="548347" y="516407"/>
                </a:lnTo>
                <a:lnTo>
                  <a:pt x="545426" y="514388"/>
                </a:lnTo>
                <a:lnTo>
                  <a:pt x="545426" y="559219"/>
                </a:lnTo>
                <a:lnTo>
                  <a:pt x="542391" y="574713"/>
                </a:lnTo>
                <a:lnTo>
                  <a:pt x="534111" y="587362"/>
                </a:lnTo>
                <a:lnTo>
                  <a:pt x="521843" y="595896"/>
                </a:lnTo>
                <a:lnTo>
                  <a:pt x="506806" y="599020"/>
                </a:lnTo>
                <a:lnTo>
                  <a:pt x="491769" y="595896"/>
                </a:lnTo>
                <a:lnTo>
                  <a:pt x="479488" y="587362"/>
                </a:lnTo>
                <a:lnTo>
                  <a:pt x="471208" y="574713"/>
                </a:lnTo>
                <a:lnTo>
                  <a:pt x="468172" y="559219"/>
                </a:lnTo>
                <a:lnTo>
                  <a:pt x="471208" y="543725"/>
                </a:lnTo>
                <a:lnTo>
                  <a:pt x="479488" y="531063"/>
                </a:lnTo>
                <a:lnTo>
                  <a:pt x="491769" y="522541"/>
                </a:lnTo>
                <a:lnTo>
                  <a:pt x="506806" y="519404"/>
                </a:lnTo>
                <a:lnTo>
                  <a:pt x="521843" y="522541"/>
                </a:lnTo>
                <a:lnTo>
                  <a:pt x="534111" y="531063"/>
                </a:lnTo>
                <a:lnTo>
                  <a:pt x="542391" y="543725"/>
                </a:lnTo>
                <a:lnTo>
                  <a:pt x="545426" y="559219"/>
                </a:lnTo>
                <a:lnTo>
                  <a:pt x="545426" y="514388"/>
                </a:lnTo>
                <a:lnTo>
                  <a:pt x="544093" y="513448"/>
                </a:lnTo>
                <a:lnTo>
                  <a:pt x="529678" y="503428"/>
                </a:lnTo>
                <a:lnTo>
                  <a:pt x="523278" y="502094"/>
                </a:lnTo>
                <a:lnTo>
                  <a:pt x="506806" y="498665"/>
                </a:lnTo>
                <a:lnTo>
                  <a:pt x="499960" y="498665"/>
                </a:lnTo>
                <a:lnTo>
                  <a:pt x="493407" y="499872"/>
                </a:lnTo>
                <a:lnTo>
                  <a:pt x="487299" y="502094"/>
                </a:lnTo>
                <a:lnTo>
                  <a:pt x="485635" y="500087"/>
                </a:lnTo>
                <a:lnTo>
                  <a:pt x="471589" y="483108"/>
                </a:lnTo>
                <a:lnTo>
                  <a:pt x="483730" y="480720"/>
                </a:lnTo>
                <a:lnTo>
                  <a:pt x="489902" y="477177"/>
                </a:lnTo>
                <a:lnTo>
                  <a:pt x="492036" y="470027"/>
                </a:lnTo>
                <a:lnTo>
                  <a:pt x="492048" y="396328"/>
                </a:lnTo>
                <a:lnTo>
                  <a:pt x="492048" y="392950"/>
                </a:lnTo>
                <a:lnTo>
                  <a:pt x="521576" y="392950"/>
                </a:lnTo>
                <a:lnTo>
                  <a:pt x="577240" y="501256"/>
                </a:lnTo>
                <a:lnTo>
                  <a:pt x="583539" y="517334"/>
                </a:lnTo>
                <a:lnTo>
                  <a:pt x="589305" y="524459"/>
                </a:lnTo>
                <a:lnTo>
                  <a:pt x="597839" y="524230"/>
                </a:lnTo>
                <a:lnTo>
                  <a:pt x="612457" y="518236"/>
                </a:lnTo>
                <a:lnTo>
                  <a:pt x="658533" y="495985"/>
                </a:lnTo>
                <a:lnTo>
                  <a:pt x="664591" y="493064"/>
                </a:lnTo>
                <a:lnTo>
                  <a:pt x="673366" y="479894"/>
                </a:lnTo>
                <a:lnTo>
                  <a:pt x="674649" y="473303"/>
                </a:lnTo>
                <a:close/>
              </a:path>
            </a:pathLst>
          </a:custGeom>
          <a:solidFill>
            <a:srgbClr val="006C9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6" name="Groupe 75">
            <a:extLst>
              <a:ext uri="{FF2B5EF4-FFF2-40B4-BE49-F238E27FC236}">
                <a16:creationId xmlns:a16="http://schemas.microsoft.com/office/drawing/2014/main" id="{A6817E6D-6EF8-47CE-8C9C-B6A0C0B2A4EF}"/>
              </a:ext>
            </a:extLst>
          </p:cNvPr>
          <p:cNvGrpSpPr/>
          <p:nvPr/>
        </p:nvGrpSpPr>
        <p:grpSpPr>
          <a:xfrm>
            <a:off x="8295610" y="6838438"/>
            <a:ext cx="777516" cy="561062"/>
            <a:chOff x="8224585" y="7930687"/>
            <a:chExt cx="876125" cy="619762"/>
          </a:xfrm>
        </p:grpSpPr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337406" y="7930687"/>
              <a:ext cx="415494" cy="13862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224585" y="8215641"/>
              <a:ext cx="332781" cy="334808"/>
            </a:xfrm>
            <a:prstGeom prst="rect">
              <a:avLst/>
            </a:prstGeom>
          </p:spPr>
        </p:pic>
        <p:grpSp>
          <p:nvGrpSpPr>
            <p:cNvPr id="20" name="object 20"/>
            <p:cNvGrpSpPr/>
            <p:nvPr/>
          </p:nvGrpSpPr>
          <p:grpSpPr>
            <a:xfrm>
              <a:off x="8841631" y="7982276"/>
              <a:ext cx="259079" cy="259079"/>
              <a:chOff x="9059074" y="8280626"/>
              <a:chExt cx="259079" cy="259079"/>
            </a:xfrm>
          </p:grpSpPr>
          <p:sp>
            <p:nvSpPr>
              <p:cNvPr id="21" name="object 21"/>
              <p:cNvSpPr/>
              <p:nvPr/>
            </p:nvSpPr>
            <p:spPr>
              <a:xfrm>
                <a:off x="9059074" y="8280626"/>
                <a:ext cx="259079" cy="259079"/>
              </a:xfrm>
              <a:custGeom>
                <a:avLst/>
                <a:gdLst/>
                <a:ahLst/>
                <a:cxnLst/>
                <a:rect l="l" t="t" r="r" b="b"/>
                <a:pathLst>
                  <a:path w="259079" h="259079">
                    <a:moveTo>
                      <a:pt x="129311" y="0"/>
                    </a:moveTo>
                    <a:lnTo>
                      <a:pt x="78979" y="10160"/>
                    </a:lnTo>
                    <a:lnTo>
                      <a:pt x="37876" y="37869"/>
                    </a:lnTo>
                    <a:lnTo>
                      <a:pt x="10162" y="78968"/>
                    </a:lnTo>
                    <a:lnTo>
                      <a:pt x="0" y="129298"/>
                    </a:lnTo>
                    <a:lnTo>
                      <a:pt x="10162" y="179628"/>
                    </a:lnTo>
                    <a:lnTo>
                      <a:pt x="37876" y="220727"/>
                    </a:lnTo>
                    <a:lnTo>
                      <a:pt x="78979" y="248436"/>
                    </a:lnTo>
                    <a:lnTo>
                      <a:pt x="129311" y="258597"/>
                    </a:lnTo>
                    <a:lnTo>
                      <a:pt x="179641" y="248436"/>
                    </a:lnTo>
                    <a:lnTo>
                      <a:pt x="220740" y="220727"/>
                    </a:lnTo>
                    <a:lnTo>
                      <a:pt x="248449" y="179628"/>
                    </a:lnTo>
                    <a:lnTo>
                      <a:pt x="258610" y="129298"/>
                    </a:lnTo>
                    <a:lnTo>
                      <a:pt x="248449" y="78968"/>
                    </a:lnTo>
                    <a:lnTo>
                      <a:pt x="220740" y="37869"/>
                    </a:lnTo>
                    <a:lnTo>
                      <a:pt x="179641" y="10160"/>
                    </a:lnTo>
                    <a:lnTo>
                      <a:pt x="129311" y="0"/>
                    </a:lnTo>
                    <a:close/>
                  </a:path>
                </a:pathLst>
              </a:custGeom>
              <a:solidFill>
                <a:srgbClr val="193A6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22" name="object 22"/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9059081" y="8297919"/>
                <a:ext cx="239059" cy="241305"/>
              </a:xfrm>
              <a:prstGeom prst="rect">
                <a:avLst/>
              </a:prstGeom>
            </p:spPr>
          </p:pic>
        </p:grpSp>
        <p:pic>
          <p:nvPicPr>
            <p:cNvPr id="23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655906" y="8288497"/>
              <a:ext cx="169100" cy="169100"/>
            </a:xfrm>
            <a:prstGeom prst="rect">
              <a:avLst/>
            </a:prstGeom>
          </p:spPr>
        </p:pic>
      </p:grpSp>
      <p:sp>
        <p:nvSpPr>
          <p:cNvPr id="24" name="object 24"/>
          <p:cNvSpPr txBox="1"/>
          <p:nvPr/>
        </p:nvSpPr>
        <p:spPr>
          <a:xfrm>
            <a:off x="4921040" y="2575330"/>
            <a:ext cx="4738374" cy="486672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2400" b="1" spc="45" dirty="0">
                <a:solidFill>
                  <a:srgbClr val="B82D6B"/>
                </a:solidFill>
                <a:latin typeface="+mj-lt"/>
                <a:cs typeface="Open Sans"/>
              </a:rPr>
              <a:t>CHANGE</a:t>
            </a:r>
            <a:r>
              <a:rPr sz="2400" b="1" spc="-1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110" dirty="0">
                <a:solidFill>
                  <a:srgbClr val="B82D6B"/>
                </a:solidFill>
                <a:latin typeface="+mj-lt"/>
                <a:cs typeface="Open Sans"/>
              </a:rPr>
              <a:t>IN</a:t>
            </a:r>
            <a:r>
              <a:rPr sz="2400" b="1" spc="-10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20" dirty="0">
                <a:solidFill>
                  <a:srgbClr val="B82D6B"/>
                </a:solidFill>
                <a:latin typeface="+mj-lt"/>
                <a:cs typeface="Open Sans"/>
              </a:rPr>
              <a:t>COST</a:t>
            </a:r>
            <a:r>
              <a:rPr sz="2400" b="1" spc="-1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45" dirty="0">
                <a:solidFill>
                  <a:srgbClr val="B82D6B"/>
                </a:solidFill>
                <a:latin typeface="+mj-lt"/>
                <a:cs typeface="Open Sans"/>
              </a:rPr>
              <a:t>PER</a:t>
            </a:r>
            <a:r>
              <a:rPr sz="2400" b="1" spc="-10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B82D6B"/>
                </a:solidFill>
                <a:latin typeface="+mj-lt"/>
                <a:cs typeface="Open Sans"/>
              </a:rPr>
              <a:t>INDIVIDUAL</a:t>
            </a:r>
            <a:endParaRPr sz="2400" dirty="0">
              <a:latin typeface="+mj-lt"/>
              <a:cs typeface="Open Sans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040178" y="4095238"/>
            <a:ext cx="559435" cy="701040"/>
            <a:chOff x="3018457" y="5180170"/>
            <a:chExt cx="559435" cy="701040"/>
          </a:xfrm>
        </p:grpSpPr>
        <p:sp>
          <p:nvSpPr>
            <p:cNvPr id="26" name="object 26"/>
            <p:cNvSpPr/>
            <p:nvPr/>
          </p:nvSpPr>
          <p:spPr>
            <a:xfrm>
              <a:off x="3122609" y="5425673"/>
              <a:ext cx="351155" cy="351155"/>
            </a:xfrm>
            <a:custGeom>
              <a:avLst/>
              <a:gdLst/>
              <a:ahLst/>
              <a:cxnLst/>
              <a:rect l="l" t="t" r="r" b="b"/>
              <a:pathLst>
                <a:path w="351154" h="351154">
                  <a:moveTo>
                    <a:pt x="175539" y="0"/>
                  </a:moveTo>
                  <a:lnTo>
                    <a:pt x="174129" y="38"/>
                  </a:lnTo>
                  <a:lnTo>
                    <a:pt x="174129" y="174193"/>
                  </a:lnTo>
                  <a:lnTo>
                    <a:pt x="0" y="174193"/>
                  </a:lnTo>
                  <a:lnTo>
                    <a:pt x="6185" y="221987"/>
                  </a:lnTo>
                  <a:lnTo>
                    <a:pt x="23746" y="263744"/>
                  </a:lnTo>
                  <a:lnTo>
                    <a:pt x="50984" y="299197"/>
                  </a:lnTo>
                  <a:lnTo>
                    <a:pt x="86235" y="326687"/>
                  </a:lnTo>
                  <a:lnTo>
                    <a:pt x="127837" y="344551"/>
                  </a:lnTo>
                  <a:lnTo>
                    <a:pt x="174129" y="351129"/>
                  </a:lnTo>
                  <a:lnTo>
                    <a:pt x="222159" y="344884"/>
                  </a:lnTo>
                  <a:lnTo>
                    <a:pt x="264083" y="327158"/>
                  </a:lnTo>
                  <a:lnTo>
                    <a:pt x="299626" y="299678"/>
                  </a:lnTo>
                  <a:lnTo>
                    <a:pt x="327101" y="264132"/>
                  </a:lnTo>
                  <a:lnTo>
                    <a:pt x="344822" y="222206"/>
                  </a:lnTo>
                  <a:lnTo>
                    <a:pt x="351104" y="175590"/>
                  </a:lnTo>
                  <a:lnTo>
                    <a:pt x="344501" y="127895"/>
                  </a:lnTo>
                  <a:lnTo>
                    <a:pt x="326639" y="86286"/>
                  </a:lnTo>
                  <a:lnTo>
                    <a:pt x="299151" y="51030"/>
                  </a:lnTo>
                  <a:lnTo>
                    <a:pt x="263699" y="23788"/>
                  </a:lnTo>
                  <a:lnTo>
                    <a:pt x="221941" y="6224"/>
                  </a:lnTo>
                  <a:lnTo>
                    <a:pt x="175539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018457" y="5180170"/>
              <a:ext cx="559435" cy="701040"/>
            </a:xfrm>
            <a:custGeom>
              <a:avLst/>
              <a:gdLst/>
              <a:ahLst/>
              <a:cxnLst/>
              <a:rect l="l" t="t" r="r" b="b"/>
              <a:pathLst>
                <a:path w="559435" h="701039">
                  <a:moveTo>
                    <a:pt x="344893" y="105943"/>
                  </a:moveTo>
                  <a:lnTo>
                    <a:pt x="214464" y="105943"/>
                  </a:lnTo>
                  <a:lnTo>
                    <a:pt x="222624" y="107600"/>
                  </a:lnTo>
                  <a:lnTo>
                    <a:pt x="229308" y="112112"/>
                  </a:lnTo>
                  <a:lnTo>
                    <a:pt x="233824" y="118791"/>
                  </a:lnTo>
                  <a:lnTo>
                    <a:pt x="235483" y="126949"/>
                  </a:lnTo>
                  <a:lnTo>
                    <a:pt x="235483" y="144792"/>
                  </a:lnTo>
                  <a:lnTo>
                    <a:pt x="187046" y="157027"/>
                  </a:lnTo>
                  <a:lnTo>
                    <a:pt x="142383" y="177283"/>
                  </a:lnTo>
                  <a:lnTo>
                    <a:pt x="102323" y="204734"/>
                  </a:lnTo>
                  <a:lnTo>
                    <a:pt x="67692" y="238553"/>
                  </a:lnTo>
                  <a:lnTo>
                    <a:pt x="39317" y="277915"/>
                  </a:lnTo>
                  <a:lnTo>
                    <a:pt x="18025" y="321993"/>
                  </a:lnTo>
                  <a:lnTo>
                    <a:pt x="4644" y="369961"/>
                  </a:lnTo>
                  <a:lnTo>
                    <a:pt x="0" y="420992"/>
                  </a:lnTo>
                  <a:lnTo>
                    <a:pt x="3660" y="466356"/>
                  </a:lnTo>
                  <a:lnTo>
                    <a:pt x="14258" y="509390"/>
                  </a:lnTo>
                  <a:lnTo>
                    <a:pt x="31218" y="549518"/>
                  </a:lnTo>
                  <a:lnTo>
                    <a:pt x="53963" y="586165"/>
                  </a:lnTo>
                  <a:lnTo>
                    <a:pt x="81918" y="618753"/>
                  </a:lnTo>
                  <a:lnTo>
                    <a:pt x="114506" y="646708"/>
                  </a:lnTo>
                  <a:lnTo>
                    <a:pt x="151152" y="669453"/>
                  </a:lnTo>
                  <a:lnTo>
                    <a:pt x="191281" y="686412"/>
                  </a:lnTo>
                  <a:lnTo>
                    <a:pt x="234315" y="697011"/>
                  </a:lnTo>
                  <a:lnTo>
                    <a:pt x="279679" y="700671"/>
                  </a:lnTo>
                  <a:lnTo>
                    <a:pt x="325046" y="697011"/>
                  </a:lnTo>
                  <a:lnTo>
                    <a:pt x="368082" y="686412"/>
                  </a:lnTo>
                  <a:lnTo>
                    <a:pt x="408211" y="669453"/>
                  </a:lnTo>
                  <a:lnTo>
                    <a:pt x="444857" y="646708"/>
                  </a:lnTo>
                  <a:lnTo>
                    <a:pt x="459764" y="633920"/>
                  </a:lnTo>
                  <a:lnTo>
                    <a:pt x="279679" y="633920"/>
                  </a:lnTo>
                  <a:lnTo>
                    <a:pt x="230855" y="628296"/>
                  </a:lnTo>
                  <a:lnTo>
                    <a:pt x="186036" y="612276"/>
                  </a:lnTo>
                  <a:lnTo>
                    <a:pt x="146501" y="587140"/>
                  </a:lnTo>
                  <a:lnTo>
                    <a:pt x="113527" y="554164"/>
                  </a:lnTo>
                  <a:lnTo>
                    <a:pt x="88392" y="514629"/>
                  </a:lnTo>
                  <a:lnTo>
                    <a:pt x="72374" y="469812"/>
                  </a:lnTo>
                  <a:lnTo>
                    <a:pt x="66751" y="420992"/>
                  </a:lnTo>
                  <a:lnTo>
                    <a:pt x="72374" y="372167"/>
                  </a:lnTo>
                  <a:lnTo>
                    <a:pt x="88392" y="327347"/>
                  </a:lnTo>
                  <a:lnTo>
                    <a:pt x="113527" y="287809"/>
                  </a:lnTo>
                  <a:lnTo>
                    <a:pt x="146501" y="254832"/>
                  </a:lnTo>
                  <a:lnTo>
                    <a:pt x="186036" y="229695"/>
                  </a:lnTo>
                  <a:lnTo>
                    <a:pt x="230855" y="213675"/>
                  </a:lnTo>
                  <a:lnTo>
                    <a:pt x="279679" y="208051"/>
                  </a:lnTo>
                  <a:lnTo>
                    <a:pt x="463287" y="208051"/>
                  </a:lnTo>
                  <a:lnTo>
                    <a:pt x="469811" y="199453"/>
                  </a:lnTo>
                  <a:lnTo>
                    <a:pt x="476161" y="198577"/>
                  </a:lnTo>
                  <a:lnTo>
                    <a:pt x="502745" y="198577"/>
                  </a:lnTo>
                  <a:lnTo>
                    <a:pt x="513772" y="184035"/>
                  </a:lnTo>
                  <a:lnTo>
                    <a:pt x="428282" y="184035"/>
                  </a:lnTo>
                  <a:lnTo>
                    <a:pt x="404135" y="170478"/>
                  </a:lnTo>
                  <a:lnTo>
                    <a:pt x="378583" y="159318"/>
                  </a:lnTo>
                  <a:lnTo>
                    <a:pt x="351779" y="150706"/>
                  </a:lnTo>
                  <a:lnTo>
                    <a:pt x="323875" y="144792"/>
                  </a:lnTo>
                  <a:lnTo>
                    <a:pt x="323875" y="126949"/>
                  </a:lnTo>
                  <a:lnTo>
                    <a:pt x="325532" y="118791"/>
                  </a:lnTo>
                  <a:lnTo>
                    <a:pt x="330046" y="112112"/>
                  </a:lnTo>
                  <a:lnTo>
                    <a:pt x="336728" y="107600"/>
                  </a:lnTo>
                  <a:lnTo>
                    <a:pt x="344893" y="105943"/>
                  </a:lnTo>
                  <a:close/>
                </a:path>
                <a:path w="559435" h="701039">
                  <a:moveTo>
                    <a:pt x="463287" y="208051"/>
                  </a:moveTo>
                  <a:lnTo>
                    <a:pt x="279679" y="208051"/>
                  </a:lnTo>
                  <a:lnTo>
                    <a:pt x="328504" y="213675"/>
                  </a:lnTo>
                  <a:lnTo>
                    <a:pt x="373324" y="229695"/>
                  </a:lnTo>
                  <a:lnTo>
                    <a:pt x="412862" y="254832"/>
                  </a:lnTo>
                  <a:lnTo>
                    <a:pt x="445838" y="287809"/>
                  </a:lnTo>
                  <a:lnTo>
                    <a:pt x="470976" y="327347"/>
                  </a:lnTo>
                  <a:lnTo>
                    <a:pt x="486996" y="372167"/>
                  </a:lnTo>
                  <a:lnTo>
                    <a:pt x="492620" y="420992"/>
                  </a:lnTo>
                  <a:lnTo>
                    <a:pt x="486996" y="469812"/>
                  </a:lnTo>
                  <a:lnTo>
                    <a:pt x="470976" y="514629"/>
                  </a:lnTo>
                  <a:lnTo>
                    <a:pt x="445838" y="554164"/>
                  </a:lnTo>
                  <a:lnTo>
                    <a:pt x="412862" y="587140"/>
                  </a:lnTo>
                  <a:lnTo>
                    <a:pt x="373324" y="612276"/>
                  </a:lnTo>
                  <a:lnTo>
                    <a:pt x="328504" y="628296"/>
                  </a:lnTo>
                  <a:lnTo>
                    <a:pt x="279679" y="633920"/>
                  </a:lnTo>
                  <a:lnTo>
                    <a:pt x="459764" y="633920"/>
                  </a:lnTo>
                  <a:lnTo>
                    <a:pt x="505399" y="586165"/>
                  </a:lnTo>
                  <a:lnTo>
                    <a:pt x="528142" y="549518"/>
                  </a:lnTo>
                  <a:lnTo>
                    <a:pt x="545101" y="509390"/>
                  </a:lnTo>
                  <a:lnTo>
                    <a:pt x="555698" y="466356"/>
                  </a:lnTo>
                  <a:lnTo>
                    <a:pt x="559358" y="420992"/>
                  </a:lnTo>
                  <a:lnTo>
                    <a:pt x="554974" y="371394"/>
                  </a:lnTo>
                  <a:lnTo>
                    <a:pt x="542325" y="324665"/>
                  </a:lnTo>
                  <a:lnTo>
                    <a:pt x="522171" y="281560"/>
                  </a:lnTo>
                  <a:lnTo>
                    <a:pt x="495271" y="242834"/>
                  </a:lnTo>
                  <a:lnTo>
                    <a:pt x="462381" y="209245"/>
                  </a:lnTo>
                  <a:lnTo>
                    <a:pt x="463287" y="208051"/>
                  </a:lnTo>
                  <a:close/>
                </a:path>
                <a:path w="559435" h="701039">
                  <a:moveTo>
                    <a:pt x="502745" y="198577"/>
                  </a:moveTo>
                  <a:lnTo>
                    <a:pt x="476161" y="198577"/>
                  </a:lnTo>
                  <a:lnTo>
                    <a:pt x="489432" y="208635"/>
                  </a:lnTo>
                  <a:lnTo>
                    <a:pt x="495782" y="207759"/>
                  </a:lnTo>
                  <a:lnTo>
                    <a:pt x="502745" y="198577"/>
                  </a:lnTo>
                  <a:close/>
                </a:path>
                <a:path w="559435" h="701039">
                  <a:moveTo>
                    <a:pt x="452589" y="116916"/>
                  </a:moveTo>
                  <a:lnTo>
                    <a:pt x="446227" y="117792"/>
                  </a:lnTo>
                  <a:lnTo>
                    <a:pt x="421005" y="151053"/>
                  </a:lnTo>
                  <a:lnTo>
                    <a:pt x="421881" y="157416"/>
                  </a:lnTo>
                  <a:lnTo>
                    <a:pt x="435152" y="167474"/>
                  </a:lnTo>
                  <a:lnTo>
                    <a:pt x="436029" y="173824"/>
                  </a:lnTo>
                  <a:lnTo>
                    <a:pt x="428282" y="184035"/>
                  </a:lnTo>
                  <a:lnTo>
                    <a:pt x="513772" y="184035"/>
                  </a:lnTo>
                  <a:lnTo>
                    <a:pt x="521004" y="174497"/>
                  </a:lnTo>
                  <a:lnTo>
                    <a:pt x="520141" y="168147"/>
                  </a:lnTo>
                  <a:lnTo>
                    <a:pt x="452589" y="116916"/>
                  </a:lnTo>
                  <a:close/>
                </a:path>
                <a:path w="559435" h="701039">
                  <a:moveTo>
                    <a:pt x="356489" y="0"/>
                  </a:moveTo>
                  <a:lnTo>
                    <a:pt x="202869" y="0"/>
                  </a:lnTo>
                  <a:lnTo>
                    <a:pt x="194710" y="1658"/>
                  </a:lnTo>
                  <a:lnTo>
                    <a:pt x="188026" y="6175"/>
                  </a:lnTo>
                  <a:lnTo>
                    <a:pt x="183510" y="12858"/>
                  </a:lnTo>
                  <a:lnTo>
                    <a:pt x="181851" y="21018"/>
                  </a:lnTo>
                  <a:lnTo>
                    <a:pt x="181851" y="84937"/>
                  </a:lnTo>
                  <a:lnTo>
                    <a:pt x="183510" y="93090"/>
                  </a:lnTo>
                  <a:lnTo>
                    <a:pt x="188026" y="99769"/>
                  </a:lnTo>
                  <a:lnTo>
                    <a:pt x="194710" y="104284"/>
                  </a:lnTo>
                  <a:lnTo>
                    <a:pt x="202869" y="105943"/>
                  </a:lnTo>
                  <a:lnTo>
                    <a:pt x="356489" y="105943"/>
                  </a:lnTo>
                  <a:lnTo>
                    <a:pt x="364654" y="104284"/>
                  </a:lnTo>
                  <a:lnTo>
                    <a:pt x="371336" y="99769"/>
                  </a:lnTo>
                  <a:lnTo>
                    <a:pt x="375850" y="93090"/>
                  </a:lnTo>
                  <a:lnTo>
                    <a:pt x="377507" y="84937"/>
                  </a:lnTo>
                  <a:lnTo>
                    <a:pt x="377507" y="21018"/>
                  </a:lnTo>
                  <a:lnTo>
                    <a:pt x="375850" y="12858"/>
                  </a:lnTo>
                  <a:lnTo>
                    <a:pt x="371336" y="6175"/>
                  </a:lnTo>
                  <a:lnTo>
                    <a:pt x="364654" y="1658"/>
                  </a:lnTo>
                  <a:lnTo>
                    <a:pt x="356489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680033" y="9139485"/>
            <a:ext cx="9249191" cy="38536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HUGE</a:t>
            </a:r>
            <a:r>
              <a:rPr sz="2400" b="1" spc="-1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COST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BURDEN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006C9E"/>
                </a:solidFill>
                <a:latin typeface="+mj-lt"/>
                <a:cs typeface="Open Sans"/>
              </a:rPr>
              <a:t>FOR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60" dirty="0">
                <a:solidFill>
                  <a:srgbClr val="006C9E"/>
                </a:solidFill>
                <a:latin typeface="+mj-lt"/>
                <a:cs typeface="Open Sans"/>
              </a:rPr>
              <a:t>OSTEOPOROSIS-RELATED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HEALTHCARE</a:t>
            </a:r>
            <a:endParaRPr sz="2400" dirty="0">
              <a:latin typeface="+mj-lt"/>
              <a:cs typeface="Open Sans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0384350" y="6131740"/>
            <a:ext cx="4030345" cy="0"/>
          </a:xfrm>
          <a:custGeom>
            <a:avLst/>
            <a:gdLst/>
            <a:ahLst/>
            <a:cxnLst/>
            <a:rect l="l" t="t" r="r" b="b"/>
            <a:pathLst>
              <a:path w="4030344">
                <a:moveTo>
                  <a:pt x="0" y="0"/>
                </a:moveTo>
                <a:lnTo>
                  <a:pt x="4030205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2760883" y="414937"/>
            <a:ext cx="8137873" cy="975267"/>
          </a:xfrm>
          <a:prstGeom prst="rect">
            <a:avLst/>
          </a:prstGeom>
        </p:spPr>
        <p:txBody>
          <a:bodyPr vert="horz" wrap="square" lIns="0" tIns="239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85"/>
              </a:spcBef>
            </a:pPr>
            <a:r>
              <a:rPr sz="2800" b="1" spc="170" dirty="0">
                <a:solidFill>
                  <a:srgbClr val="173B66"/>
                </a:solidFill>
                <a:latin typeface="+mj-lt"/>
                <a:cs typeface="Open Sans"/>
              </a:rPr>
              <a:t>A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05" dirty="0">
                <a:solidFill>
                  <a:srgbClr val="173B66"/>
                </a:solidFill>
                <a:latin typeface="+mj-lt"/>
                <a:cs typeface="Open Sans"/>
              </a:rPr>
              <a:t>NEW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5" dirty="0">
                <a:solidFill>
                  <a:srgbClr val="173B66"/>
                </a:solidFill>
                <a:latin typeface="+mj-lt"/>
                <a:cs typeface="Open Sans"/>
              </a:rPr>
              <a:t>SCORECARD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95" dirty="0">
                <a:solidFill>
                  <a:srgbClr val="173B66"/>
                </a:solidFill>
                <a:latin typeface="+mj-lt"/>
                <a:cs typeface="Open Sans"/>
              </a:rPr>
              <a:t>FOR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0" dirty="0">
                <a:solidFill>
                  <a:srgbClr val="173B66"/>
                </a:solidFill>
                <a:latin typeface="+mj-lt"/>
                <a:cs typeface="Open Sans"/>
              </a:rPr>
              <a:t>OSTEOPOROSIS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60" dirty="0">
                <a:solidFill>
                  <a:srgbClr val="173B66"/>
                </a:solidFill>
                <a:latin typeface="+mj-lt"/>
                <a:cs typeface="Open Sans"/>
              </a:rPr>
              <a:t>IN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50" dirty="0">
                <a:solidFill>
                  <a:srgbClr val="173B66"/>
                </a:solidFill>
                <a:latin typeface="+mj-lt"/>
                <a:cs typeface="Open Sans"/>
              </a:rPr>
              <a:t>EU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27+2</a:t>
            </a:r>
            <a:endParaRPr sz="2800" dirty="0">
              <a:latin typeface="+mj-lt"/>
              <a:cs typeface="Open Sans"/>
            </a:endParaRPr>
          </a:p>
          <a:p>
            <a:pPr marL="222250">
              <a:lnSpc>
                <a:spcPct val="100000"/>
              </a:lnSpc>
              <a:spcBef>
                <a:spcPts val="810"/>
              </a:spcBef>
            </a:pP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REVEALS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BURDEN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DISEASE,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 GAPS, AND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INEQUALITIES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OSTEOPOROSIS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&amp;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FRACTURE PREVENTION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AND 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CARE</a:t>
            </a:r>
            <a:endParaRPr sz="1300" dirty="0">
              <a:latin typeface="+mj-lt"/>
              <a:cs typeface="Open Sans Semibold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43071" y="6586130"/>
            <a:ext cx="369332" cy="2132965"/>
          </a:xfrm>
          <a:prstGeom prst="rect">
            <a:avLst/>
          </a:prstGeom>
        </p:spPr>
        <p:txBody>
          <a:bodyPr vert="vert270" wrap="square" lIns="0" tIns="37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SPENT</a:t>
            </a:r>
            <a:r>
              <a:rPr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2400"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344252" y="2698128"/>
            <a:ext cx="4082415" cy="2885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INDIVIDUALS</a:t>
            </a:r>
            <a:r>
              <a:rPr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WITH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OSTEOPOROSIS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0362914" y="5576127"/>
            <a:ext cx="4308257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fr-CH" sz="2400" b="1" spc="60" dirty="0">
                <a:solidFill>
                  <a:srgbClr val="173C66"/>
                </a:solidFill>
                <a:latin typeface="+mj-lt"/>
                <a:cs typeface="Open Sans"/>
              </a:rPr>
              <a:t>6.1</a:t>
            </a:r>
            <a:r>
              <a:rPr sz="2400" b="1" spc="60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THE</a:t>
            </a:r>
            <a:r>
              <a:rPr sz="2400" b="1" spc="5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TOTAL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173C66"/>
                </a:solidFill>
                <a:latin typeface="+mj-lt"/>
                <a:cs typeface="Open Sans Semibold"/>
              </a:rPr>
              <a:t>POPULATION</a:t>
            </a:r>
            <a:endParaRPr sz="2400" dirty="0">
              <a:latin typeface="+mj-lt"/>
              <a:cs typeface="Open Sans Semibold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1243894" y="4095239"/>
            <a:ext cx="514984" cy="724535"/>
            <a:chOff x="1222173" y="5180171"/>
            <a:chExt cx="514984" cy="724535"/>
          </a:xfrm>
        </p:grpSpPr>
        <p:sp>
          <p:nvSpPr>
            <p:cNvPr id="38" name="object 38"/>
            <p:cNvSpPr/>
            <p:nvPr/>
          </p:nvSpPr>
          <p:spPr>
            <a:xfrm>
              <a:off x="1222171" y="5180175"/>
              <a:ext cx="514984" cy="724535"/>
            </a:xfrm>
            <a:custGeom>
              <a:avLst/>
              <a:gdLst/>
              <a:ahLst/>
              <a:cxnLst/>
              <a:rect l="l" t="t" r="r" b="b"/>
              <a:pathLst>
                <a:path w="514985" h="724535">
                  <a:moveTo>
                    <a:pt x="514858" y="32016"/>
                  </a:moveTo>
                  <a:lnTo>
                    <a:pt x="512864" y="19558"/>
                  </a:lnTo>
                  <a:lnTo>
                    <a:pt x="507428" y="9372"/>
                  </a:lnTo>
                  <a:lnTo>
                    <a:pt x="499376" y="2514"/>
                  </a:lnTo>
                  <a:lnTo>
                    <a:pt x="489521" y="0"/>
                  </a:lnTo>
                  <a:lnTo>
                    <a:pt x="440004" y="0"/>
                  </a:lnTo>
                  <a:lnTo>
                    <a:pt x="440004" y="64046"/>
                  </a:lnTo>
                  <a:lnTo>
                    <a:pt x="440004" y="103619"/>
                  </a:lnTo>
                  <a:lnTo>
                    <a:pt x="435419" y="149479"/>
                  </a:lnTo>
                  <a:lnTo>
                    <a:pt x="422173" y="189979"/>
                  </a:lnTo>
                  <a:lnTo>
                    <a:pt x="401066" y="226174"/>
                  </a:lnTo>
                  <a:lnTo>
                    <a:pt x="372872" y="259130"/>
                  </a:lnTo>
                  <a:lnTo>
                    <a:pt x="338378" y="289902"/>
                  </a:lnTo>
                  <a:lnTo>
                    <a:pt x="298373" y="319544"/>
                  </a:lnTo>
                  <a:lnTo>
                    <a:pt x="288544" y="328117"/>
                  </a:lnTo>
                  <a:lnTo>
                    <a:pt x="281279" y="338315"/>
                  </a:lnTo>
                  <a:lnTo>
                    <a:pt x="276758" y="349758"/>
                  </a:lnTo>
                  <a:lnTo>
                    <a:pt x="275209" y="362064"/>
                  </a:lnTo>
                  <a:lnTo>
                    <a:pt x="276758" y="374370"/>
                  </a:lnTo>
                  <a:lnTo>
                    <a:pt x="281279" y="385813"/>
                  </a:lnTo>
                  <a:lnTo>
                    <a:pt x="288544" y="396011"/>
                  </a:lnTo>
                  <a:lnTo>
                    <a:pt x="298373" y="404583"/>
                  </a:lnTo>
                  <a:lnTo>
                    <a:pt x="338391" y="434238"/>
                  </a:lnTo>
                  <a:lnTo>
                    <a:pt x="372884" y="465010"/>
                  </a:lnTo>
                  <a:lnTo>
                    <a:pt x="401066" y="497954"/>
                  </a:lnTo>
                  <a:lnTo>
                    <a:pt x="422173" y="534149"/>
                  </a:lnTo>
                  <a:lnTo>
                    <a:pt x="435419" y="574649"/>
                  </a:lnTo>
                  <a:lnTo>
                    <a:pt x="440004" y="620522"/>
                  </a:lnTo>
                  <a:lnTo>
                    <a:pt x="440004" y="662470"/>
                  </a:lnTo>
                  <a:lnTo>
                    <a:pt x="77139" y="662470"/>
                  </a:lnTo>
                  <a:lnTo>
                    <a:pt x="77127" y="620522"/>
                  </a:lnTo>
                  <a:lnTo>
                    <a:pt x="81711" y="574649"/>
                  </a:lnTo>
                  <a:lnTo>
                    <a:pt x="94957" y="534149"/>
                  </a:lnTo>
                  <a:lnTo>
                    <a:pt x="116065" y="497954"/>
                  </a:lnTo>
                  <a:lnTo>
                    <a:pt x="144259" y="465010"/>
                  </a:lnTo>
                  <a:lnTo>
                    <a:pt x="178752" y="434238"/>
                  </a:lnTo>
                  <a:lnTo>
                    <a:pt x="218770" y="404583"/>
                  </a:lnTo>
                  <a:lnTo>
                    <a:pt x="228600" y="396011"/>
                  </a:lnTo>
                  <a:lnTo>
                    <a:pt x="235864" y="385813"/>
                  </a:lnTo>
                  <a:lnTo>
                    <a:pt x="240372" y="374370"/>
                  </a:lnTo>
                  <a:lnTo>
                    <a:pt x="241922" y="362064"/>
                  </a:lnTo>
                  <a:lnTo>
                    <a:pt x="240385" y="349758"/>
                  </a:lnTo>
                  <a:lnTo>
                    <a:pt x="235877" y="338315"/>
                  </a:lnTo>
                  <a:lnTo>
                    <a:pt x="228600" y="328117"/>
                  </a:lnTo>
                  <a:lnTo>
                    <a:pt x="218770" y="319544"/>
                  </a:lnTo>
                  <a:lnTo>
                    <a:pt x="178752" y="289890"/>
                  </a:lnTo>
                  <a:lnTo>
                    <a:pt x="144259" y="259130"/>
                  </a:lnTo>
                  <a:lnTo>
                    <a:pt x="116065" y="226174"/>
                  </a:lnTo>
                  <a:lnTo>
                    <a:pt x="94957" y="189979"/>
                  </a:lnTo>
                  <a:lnTo>
                    <a:pt x="81711" y="149479"/>
                  </a:lnTo>
                  <a:lnTo>
                    <a:pt x="77127" y="103619"/>
                  </a:lnTo>
                  <a:lnTo>
                    <a:pt x="77139" y="64046"/>
                  </a:lnTo>
                  <a:lnTo>
                    <a:pt x="440004" y="64046"/>
                  </a:lnTo>
                  <a:lnTo>
                    <a:pt x="440004" y="0"/>
                  </a:lnTo>
                  <a:lnTo>
                    <a:pt x="25336" y="0"/>
                  </a:lnTo>
                  <a:lnTo>
                    <a:pt x="15468" y="2514"/>
                  </a:lnTo>
                  <a:lnTo>
                    <a:pt x="7416" y="9372"/>
                  </a:lnTo>
                  <a:lnTo>
                    <a:pt x="1981" y="19558"/>
                  </a:lnTo>
                  <a:lnTo>
                    <a:pt x="0" y="32016"/>
                  </a:lnTo>
                  <a:lnTo>
                    <a:pt x="1981" y="44488"/>
                  </a:lnTo>
                  <a:lnTo>
                    <a:pt x="7416" y="54660"/>
                  </a:lnTo>
                  <a:lnTo>
                    <a:pt x="15468" y="61531"/>
                  </a:lnTo>
                  <a:lnTo>
                    <a:pt x="25336" y="64046"/>
                  </a:lnTo>
                  <a:lnTo>
                    <a:pt x="43357" y="64046"/>
                  </a:lnTo>
                  <a:lnTo>
                    <a:pt x="43345" y="103619"/>
                  </a:lnTo>
                  <a:lnTo>
                    <a:pt x="49288" y="159131"/>
                  </a:lnTo>
                  <a:lnTo>
                    <a:pt x="65811" y="207251"/>
                  </a:lnTo>
                  <a:lnTo>
                    <a:pt x="91020" y="249072"/>
                  </a:lnTo>
                  <a:lnTo>
                    <a:pt x="122986" y="285635"/>
                  </a:lnTo>
                  <a:lnTo>
                    <a:pt x="159804" y="318033"/>
                  </a:lnTo>
                  <a:lnTo>
                    <a:pt x="199529" y="347319"/>
                  </a:lnTo>
                  <a:lnTo>
                    <a:pt x="205092" y="351167"/>
                  </a:lnTo>
                  <a:lnTo>
                    <a:pt x="208153" y="356400"/>
                  </a:lnTo>
                  <a:lnTo>
                    <a:pt x="208153" y="367728"/>
                  </a:lnTo>
                  <a:lnTo>
                    <a:pt x="205092" y="372973"/>
                  </a:lnTo>
                  <a:lnTo>
                    <a:pt x="199529" y="376821"/>
                  </a:lnTo>
                  <a:lnTo>
                    <a:pt x="159804" y="406107"/>
                  </a:lnTo>
                  <a:lnTo>
                    <a:pt x="122986" y="438505"/>
                  </a:lnTo>
                  <a:lnTo>
                    <a:pt x="91020" y="475068"/>
                  </a:lnTo>
                  <a:lnTo>
                    <a:pt x="65811" y="516890"/>
                  </a:lnTo>
                  <a:lnTo>
                    <a:pt x="49288" y="565010"/>
                  </a:lnTo>
                  <a:lnTo>
                    <a:pt x="43345" y="620522"/>
                  </a:lnTo>
                  <a:lnTo>
                    <a:pt x="43357" y="662470"/>
                  </a:lnTo>
                  <a:lnTo>
                    <a:pt x="25336" y="662470"/>
                  </a:lnTo>
                  <a:lnTo>
                    <a:pt x="15468" y="664883"/>
                  </a:lnTo>
                  <a:lnTo>
                    <a:pt x="7416" y="671499"/>
                  </a:lnTo>
                  <a:lnTo>
                    <a:pt x="1981" y="681304"/>
                  </a:lnTo>
                  <a:lnTo>
                    <a:pt x="0" y="693305"/>
                  </a:lnTo>
                  <a:lnTo>
                    <a:pt x="1981" y="705307"/>
                  </a:lnTo>
                  <a:lnTo>
                    <a:pt x="7416" y="715111"/>
                  </a:lnTo>
                  <a:lnTo>
                    <a:pt x="15468" y="721715"/>
                  </a:lnTo>
                  <a:lnTo>
                    <a:pt x="25336" y="724141"/>
                  </a:lnTo>
                  <a:lnTo>
                    <a:pt x="489521" y="724141"/>
                  </a:lnTo>
                  <a:lnTo>
                    <a:pt x="499376" y="721715"/>
                  </a:lnTo>
                  <a:lnTo>
                    <a:pt x="507428" y="715111"/>
                  </a:lnTo>
                  <a:lnTo>
                    <a:pt x="512864" y="705307"/>
                  </a:lnTo>
                  <a:lnTo>
                    <a:pt x="514858" y="693305"/>
                  </a:lnTo>
                  <a:lnTo>
                    <a:pt x="512864" y="681304"/>
                  </a:lnTo>
                  <a:lnTo>
                    <a:pt x="507428" y="671499"/>
                  </a:lnTo>
                  <a:lnTo>
                    <a:pt x="499376" y="664883"/>
                  </a:lnTo>
                  <a:lnTo>
                    <a:pt x="489521" y="662470"/>
                  </a:lnTo>
                  <a:lnTo>
                    <a:pt x="473786" y="662470"/>
                  </a:lnTo>
                  <a:lnTo>
                    <a:pt x="473786" y="620522"/>
                  </a:lnTo>
                  <a:lnTo>
                    <a:pt x="467855" y="565010"/>
                  </a:lnTo>
                  <a:lnTo>
                    <a:pt x="451319" y="516890"/>
                  </a:lnTo>
                  <a:lnTo>
                    <a:pt x="426110" y="475068"/>
                  </a:lnTo>
                  <a:lnTo>
                    <a:pt x="394144" y="438505"/>
                  </a:lnTo>
                  <a:lnTo>
                    <a:pt x="357339" y="406107"/>
                  </a:lnTo>
                  <a:lnTo>
                    <a:pt x="317601" y="376821"/>
                  </a:lnTo>
                  <a:lnTo>
                    <a:pt x="312039" y="372973"/>
                  </a:lnTo>
                  <a:lnTo>
                    <a:pt x="308991" y="367728"/>
                  </a:lnTo>
                  <a:lnTo>
                    <a:pt x="308991" y="356400"/>
                  </a:lnTo>
                  <a:lnTo>
                    <a:pt x="312039" y="351167"/>
                  </a:lnTo>
                  <a:lnTo>
                    <a:pt x="317601" y="347319"/>
                  </a:lnTo>
                  <a:lnTo>
                    <a:pt x="357339" y="318033"/>
                  </a:lnTo>
                  <a:lnTo>
                    <a:pt x="394144" y="285635"/>
                  </a:lnTo>
                  <a:lnTo>
                    <a:pt x="426110" y="249072"/>
                  </a:lnTo>
                  <a:lnTo>
                    <a:pt x="451319" y="207251"/>
                  </a:lnTo>
                  <a:lnTo>
                    <a:pt x="467855" y="159131"/>
                  </a:lnTo>
                  <a:lnTo>
                    <a:pt x="473786" y="103619"/>
                  </a:lnTo>
                  <a:lnTo>
                    <a:pt x="473786" y="64046"/>
                  </a:lnTo>
                  <a:lnTo>
                    <a:pt x="489521" y="64046"/>
                  </a:lnTo>
                  <a:lnTo>
                    <a:pt x="499376" y="61531"/>
                  </a:lnTo>
                  <a:lnTo>
                    <a:pt x="507428" y="54660"/>
                  </a:lnTo>
                  <a:lnTo>
                    <a:pt x="512864" y="44488"/>
                  </a:lnTo>
                  <a:lnTo>
                    <a:pt x="514858" y="3201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332064" y="5337643"/>
              <a:ext cx="295275" cy="469900"/>
            </a:xfrm>
            <a:custGeom>
              <a:avLst/>
              <a:gdLst/>
              <a:ahLst/>
              <a:cxnLst/>
              <a:rect l="l" t="t" r="r" b="b"/>
              <a:pathLst>
                <a:path w="295275" h="469900">
                  <a:moveTo>
                    <a:pt x="164414" y="288988"/>
                  </a:moveTo>
                  <a:lnTo>
                    <a:pt x="156857" y="281419"/>
                  </a:lnTo>
                  <a:lnTo>
                    <a:pt x="138201" y="281419"/>
                  </a:lnTo>
                  <a:lnTo>
                    <a:pt x="130632" y="288988"/>
                  </a:lnTo>
                  <a:lnTo>
                    <a:pt x="130632" y="307632"/>
                  </a:lnTo>
                  <a:lnTo>
                    <a:pt x="138201" y="315201"/>
                  </a:lnTo>
                  <a:lnTo>
                    <a:pt x="156857" y="315201"/>
                  </a:lnTo>
                  <a:lnTo>
                    <a:pt x="164414" y="307632"/>
                  </a:lnTo>
                  <a:lnTo>
                    <a:pt x="164414" y="298310"/>
                  </a:lnTo>
                  <a:lnTo>
                    <a:pt x="164414" y="288988"/>
                  </a:lnTo>
                  <a:close/>
                </a:path>
                <a:path w="295275" h="469900">
                  <a:moveTo>
                    <a:pt x="287362" y="0"/>
                  </a:moveTo>
                  <a:lnTo>
                    <a:pt x="7708" y="0"/>
                  </a:lnTo>
                  <a:lnTo>
                    <a:pt x="12522" y="13296"/>
                  </a:lnTo>
                  <a:lnTo>
                    <a:pt x="34226" y="51257"/>
                  </a:lnTo>
                  <a:lnTo>
                    <a:pt x="78867" y="97840"/>
                  </a:lnTo>
                  <a:lnTo>
                    <a:pt x="126961" y="134302"/>
                  </a:lnTo>
                  <a:lnTo>
                    <a:pt x="132765" y="138684"/>
                  </a:lnTo>
                  <a:lnTo>
                    <a:pt x="138137" y="143446"/>
                  </a:lnTo>
                  <a:lnTo>
                    <a:pt x="143065" y="148577"/>
                  </a:lnTo>
                  <a:lnTo>
                    <a:pt x="147535" y="154051"/>
                  </a:lnTo>
                  <a:lnTo>
                    <a:pt x="151993" y="148577"/>
                  </a:lnTo>
                  <a:lnTo>
                    <a:pt x="156933" y="143446"/>
                  </a:lnTo>
                  <a:lnTo>
                    <a:pt x="162306" y="138684"/>
                  </a:lnTo>
                  <a:lnTo>
                    <a:pt x="204736" y="107226"/>
                  </a:lnTo>
                  <a:lnTo>
                    <a:pt x="230835" y="84734"/>
                  </a:lnTo>
                  <a:lnTo>
                    <a:pt x="260845" y="51257"/>
                  </a:lnTo>
                  <a:lnTo>
                    <a:pt x="282536" y="13296"/>
                  </a:lnTo>
                  <a:lnTo>
                    <a:pt x="287362" y="0"/>
                  </a:lnTo>
                  <a:close/>
                </a:path>
                <a:path w="295275" h="469900">
                  <a:moveTo>
                    <a:pt x="295071" y="469823"/>
                  </a:moveTo>
                  <a:lnTo>
                    <a:pt x="273304" y="426656"/>
                  </a:lnTo>
                  <a:lnTo>
                    <a:pt x="239725" y="392557"/>
                  </a:lnTo>
                  <a:lnTo>
                    <a:pt x="196913" y="370179"/>
                  </a:lnTo>
                  <a:lnTo>
                    <a:pt x="147535" y="362127"/>
                  </a:lnTo>
                  <a:lnTo>
                    <a:pt x="98145" y="370179"/>
                  </a:lnTo>
                  <a:lnTo>
                    <a:pt x="55346" y="392557"/>
                  </a:lnTo>
                  <a:lnTo>
                    <a:pt x="21755" y="426656"/>
                  </a:lnTo>
                  <a:lnTo>
                    <a:pt x="0" y="469823"/>
                  </a:lnTo>
                  <a:lnTo>
                    <a:pt x="295071" y="469823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793812" y="5064290"/>
            <a:ext cx="1468755" cy="1196481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L="396875">
              <a:lnSpc>
                <a:spcPct val="100000"/>
              </a:lnSpc>
              <a:spcBef>
                <a:spcPts val="690"/>
              </a:spcBef>
            </a:pPr>
            <a:r>
              <a:rPr lang="fr-CH" sz="3000" b="1" spc="5" dirty="0">
                <a:solidFill>
                  <a:srgbClr val="173C66"/>
                </a:solidFill>
                <a:latin typeface="+mj-lt"/>
                <a:cs typeface="Open Sans"/>
              </a:rPr>
              <a:t> 226</a:t>
            </a:r>
            <a:endParaRPr sz="3000" dirty="0">
              <a:latin typeface="+mj-lt"/>
              <a:cs typeface="Open Sans"/>
            </a:endParaRPr>
          </a:p>
          <a:p>
            <a:pPr marL="358140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marL="374015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DAY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585520" y="5064290"/>
            <a:ext cx="1468755" cy="1227259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R="27940" algn="ctr">
              <a:lnSpc>
                <a:spcPct val="100000"/>
              </a:lnSpc>
              <a:spcBef>
                <a:spcPts val="690"/>
              </a:spcBef>
            </a:pPr>
            <a:r>
              <a:rPr lang="fr-CH" sz="3200" b="1" spc="5" dirty="0">
                <a:solidFill>
                  <a:srgbClr val="173C66"/>
                </a:solidFill>
                <a:latin typeface="+mj-lt"/>
                <a:cs typeface="Open Sans"/>
              </a:rPr>
              <a:t>9.4</a:t>
            </a:r>
            <a:endParaRPr sz="32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HOUR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55909" y="2496587"/>
            <a:ext cx="3541187" cy="124906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lang="fr-CH" sz="8000" b="1" spc="55" dirty="0">
                <a:solidFill>
                  <a:srgbClr val="B82D6B"/>
                </a:solidFill>
                <a:latin typeface="+mj-lt"/>
                <a:cs typeface="Open Sans"/>
              </a:rPr>
              <a:t>82,000</a:t>
            </a:r>
            <a:endParaRPr sz="8000" dirty="0">
              <a:latin typeface="+mj-lt"/>
              <a:cs typeface="Open Sans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9908659" y="1901827"/>
            <a:ext cx="84587" cy="7527412"/>
          </a:xfrm>
          <a:custGeom>
            <a:avLst/>
            <a:gdLst/>
            <a:ahLst/>
            <a:cxnLst/>
            <a:rect l="l" t="t" r="r" b="b"/>
            <a:pathLst>
              <a:path h="7973695">
                <a:moveTo>
                  <a:pt x="0" y="0"/>
                </a:moveTo>
                <a:lnTo>
                  <a:pt x="0" y="7973402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809625" y="3654425"/>
            <a:ext cx="3324225" cy="26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NEW</a:t>
            </a:r>
            <a:r>
              <a:rPr sz="1600" b="1" spc="-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FRAGILITY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FRACTURES</a:t>
            </a:r>
            <a:r>
              <a:rPr sz="1600" b="1" spc="-1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0371650" y="4334835"/>
            <a:ext cx="2459285" cy="8909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fr-CH" sz="5650" b="1" spc="114" dirty="0">
                <a:solidFill>
                  <a:srgbClr val="173C66"/>
                </a:solidFill>
                <a:latin typeface="+mj-lt"/>
                <a:cs typeface="Open Sans"/>
              </a:rPr>
              <a:t>21.3</a:t>
            </a: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endParaRPr sz="5650" dirty="0">
              <a:latin typeface="+mj-lt"/>
              <a:cs typeface="Open San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371650" y="3130982"/>
            <a:ext cx="2622085" cy="88549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fr-CH" sz="5650" b="1" spc="114" dirty="0">
                <a:solidFill>
                  <a:srgbClr val="173C66"/>
                </a:solidFill>
                <a:latin typeface="+mj-lt"/>
                <a:cs typeface="Open Sans"/>
              </a:rPr>
              <a:t>78.7</a:t>
            </a: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endParaRPr sz="5650" dirty="0">
              <a:latin typeface="+mj-lt"/>
              <a:cs typeface="Open Sans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10376044" y="3083740"/>
            <a:ext cx="4055110" cy="2408625"/>
            <a:chOff x="10354323" y="4392004"/>
            <a:chExt cx="4055110" cy="2501900"/>
          </a:xfrm>
        </p:grpSpPr>
        <p:sp>
          <p:nvSpPr>
            <p:cNvPr id="48" name="object 48"/>
            <p:cNvSpPr/>
            <p:nvPr/>
          </p:nvSpPr>
          <p:spPr>
            <a:xfrm>
              <a:off x="10362628" y="5764656"/>
              <a:ext cx="3479165" cy="6350"/>
            </a:xfrm>
            <a:custGeom>
              <a:avLst/>
              <a:gdLst/>
              <a:ahLst/>
              <a:cxnLst/>
              <a:rect l="l" t="t" r="r" b="b"/>
              <a:pathLst>
                <a:path w="3479165" h="6350">
                  <a:moveTo>
                    <a:pt x="0" y="6350"/>
                  </a:moveTo>
                  <a:lnTo>
                    <a:pt x="3478542" y="6350"/>
                  </a:lnTo>
                </a:path>
                <a:path w="3479165" h="6350">
                  <a:moveTo>
                    <a:pt x="0" y="0"/>
                  </a:moveTo>
                  <a:lnTo>
                    <a:pt x="3478542" y="0"/>
                  </a:lnTo>
                </a:path>
              </a:pathLst>
            </a:custGeom>
            <a:ln w="6351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3841171" y="4394529"/>
              <a:ext cx="568325" cy="2443480"/>
            </a:xfrm>
            <a:custGeom>
              <a:avLst/>
              <a:gdLst/>
              <a:ahLst/>
              <a:cxnLst/>
              <a:rect l="l" t="t" r="r" b="b"/>
              <a:pathLst>
                <a:path w="568325" h="2443479">
                  <a:moveTo>
                    <a:pt x="567766" y="0"/>
                  </a:moveTo>
                  <a:lnTo>
                    <a:pt x="0" y="0"/>
                  </a:lnTo>
                  <a:lnTo>
                    <a:pt x="0" y="2442933"/>
                  </a:lnTo>
                  <a:lnTo>
                    <a:pt x="567766" y="2442933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354323" y="4398354"/>
              <a:ext cx="4055110" cy="0"/>
            </a:xfrm>
            <a:custGeom>
              <a:avLst/>
              <a:gdLst/>
              <a:ahLst/>
              <a:cxnLst/>
              <a:rect l="l" t="t" r="r" b="b"/>
              <a:pathLst>
                <a:path w="4055109">
                  <a:moveTo>
                    <a:pt x="0" y="0"/>
                  </a:moveTo>
                  <a:lnTo>
                    <a:pt x="4054614" y="0"/>
                  </a:lnTo>
                </a:path>
              </a:pathLst>
            </a:custGeom>
            <a:ln w="12700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3280225" y="5767830"/>
              <a:ext cx="568325" cy="1069975"/>
            </a:xfrm>
            <a:custGeom>
              <a:avLst/>
              <a:gdLst/>
              <a:ahLst/>
              <a:cxnLst/>
              <a:rect l="l" t="t" r="r" b="b"/>
              <a:pathLst>
                <a:path w="568325" h="1069975">
                  <a:moveTo>
                    <a:pt x="567766" y="0"/>
                  </a:moveTo>
                  <a:lnTo>
                    <a:pt x="0" y="0"/>
                  </a:lnTo>
                  <a:lnTo>
                    <a:pt x="0" y="1069632"/>
                  </a:lnTo>
                  <a:lnTo>
                    <a:pt x="567766" y="1069632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487475" y="6138081"/>
              <a:ext cx="128790" cy="128130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13407262" y="6281208"/>
              <a:ext cx="288290" cy="612140"/>
            </a:xfrm>
            <a:custGeom>
              <a:avLst/>
              <a:gdLst/>
              <a:ahLst/>
              <a:cxnLst/>
              <a:rect l="l" t="t" r="r" b="b"/>
              <a:pathLst>
                <a:path w="288290" h="612140">
                  <a:moveTo>
                    <a:pt x="216391" y="0"/>
                  </a:moveTo>
                  <a:lnTo>
                    <a:pt x="72818" y="0"/>
                  </a:lnTo>
                  <a:lnTo>
                    <a:pt x="31319" y="7419"/>
                  </a:lnTo>
                  <a:lnTo>
                    <a:pt x="10010" y="17494"/>
                  </a:lnTo>
                  <a:lnTo>
                    <a:pt x="2159" y="37065"/>
                  </a:lnTo>
                  <a:lnTo>
                    <a:pt x="1037" y="72974"/>
                  </a:lnTo>
                  <a:lnTo>
                    <a:pt x="1037" y="268325"/>
                  </a:lnTo>
                  <a:lnTo>
                    <a:pt x="0" y="286842"/>
                  </a:lnTo>
                  <a:lnTo>
                    <a:pt x="2309" y="296351"/>
                  </a:lnTo>
                  <a:lnTo>
                    <a:pt x="10354" y="299854"/>
                  </a:lnTo>
                  <a:lnTo>
                    <a:pt x="26526" y="300354"/>
                  </a:lnTo>
                  <a:lnTo>
                    <a:pt x="42067" y="295350"/>
                  </a:lnTo>
                  <a:lnTo>
                    <a:pt x="48930" y="284340"/>
                  </a:lnTo>
                  <a:lnTo>
                    <a:pt x="50538" y="273330"/>
                  </a:lnTo>
                  <a:lnTo>
                    <a:pt x="50313" y="268325"/>
                  </a:lnTo>
                  <a:lnTo>
                    <a:pt x="50313" y="92824"/>
                  </a:lnTo>
                  <a:lnTo>
                    <a:pt x="64753" y="92824"/>
                  </a:lnTo>
                  <a:lnTo>
                    <a:pt x="64753" y="575106"/>
                  </a:lnTo>
                  <a:lnTo>
                    <a:pt x="66301" y="596501"/>
                  </a:lnTo>
                  <a:lnTo>
                    <a:pt x="70754" y="607488"/>
                  </a:lnTo>
                  <a:lnTo>
                    <a:pt x="81655" y="611536"/>
                  </a:lnTo>
                  <a:lnTo>
                    <a:pt x="102548" y="612114"/>
                  </a:lnTo>
                  <a:lnTo>
                    <a:pt x="122759" y="606191"/>
                  </a:lnTo>
                  <a:lnTo>
                    <a:pt x="132020" y="593159"/>
                  </a:lnTo>
                  <a:lnTo>
                    <a:pt x="134511" y="580128"/>
                  </a:lnTo>
                  <a:lnTo>
                    <a:pt x="134413" y="300354"/>
                  </a:lnTo>
                  <a:lnTo>
                    <a:pt x="154796" y="300354"/>
                  </a:lnTo>
                  <a:lnTo>
                    <a:pt x="154796" y="574205"/>
                  </a:lnTo>
                  <a:lnTo>
                    <a:pt x="152908" y="596121"/>
                  </a:lnTo>
                  <a:lnTo>
                    <a:pt x="155598" y="607375"/>
                  </a:lnTo>
                  <a:lnTo>
                    <a:pt x="165853" y="611522"/>
                  </a:lnTo>
                  <a:lnTo>
                    <a:pt x="186660" y="612114"/>
                  </a:lnTo>
                  <a:lnTo>
                    <a:pt x="207793" y="606332"/>
                  </a:lnTo>
                  <a:lnTo>
                    <a:pt x="219093" y="593610"/>
                  </a:lnTo>
                  <a:lnTo>
                    <a:pt x="223626" y="580889"/>
                  </a:lnTo>
                  <a:lnTo>
                    <a:pt x="224456" y="575106"/>
                  </a:lnTo>
                  <a:lnTo>
                    <a:pt x="224456" y="92824"/>
                  </a:lnTo>
                  <a:lnTo>
                    <a:pt x="238895" y="92824"/>
                  </a:lnTo>
                  <a:lnTo>
                    <a:pt x="238895" y="268325"/>
                  </a:lnTo>
                  <a:lnTo>
                    <a:pt x="236881" y="286842"/>
                  </a:lnTo>
                  <a:lnTo>
                    <a:pt x="238687" y="296351"/>
                  </a:lnTo>
                  <a:lnTo>
                    <a:pt x="246545" y="299854"/>
                  </a:lnTo>
                  <a:lnTo>
                    <a:pt x="262683" y="300354"/>
                  </a:lnTo>
                  <a:lnTo>
                    <a:pt x="278495" y="295350"/>
                  </a:lnTo>
                  <a:lnTo>
                    <a:pt x="285943" y="284340"/>
                  </a:lnTo>
                  <a:lnTo>
                    <a:pt x="288132" y="273330"/>
                  </a:lnTo>
                  <a:lnTo>
                    <a:pt x="288171" y="268325"/>
                  </a:lnTo>
                  <a:lnTo>
                    <a:pt x="288171" y="72974"/>
                  </a:lnTo>
                  <a:lnTo>
                    <a:pt x="276956" y="35495"/>
                  </a:lnTo>
                  <a:lnTo>
                    <a:pt x="252281" y="13308"/>
                  </a:lnTo>
                  <a:lnTo>
                    <a:pt x="227607" y="2710"/>
                  </a:lnTo>
                  <a:lnTo>
                    <a:pt x="2163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10353163" y="5141846"/>
            <a:ext cx="42799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MEN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0378035" y="3876663"/>
            <a:ext cx="73533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WOMEN</a:t>
            </a:r>
            <a:endParaRPr sz="1400" dirty="0">
              <a:latin typeface="+mj-lt"/>
              <a:cs typeface="Open Sans Semibold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13976543" y="4736535"/>
            <a:ext cx="337820" cy="755650"/>
            <a:chOff x="13954822" y="6138073"/>
            <a:chExt cx="337820" cy="755650"/>
          </a:xfrm>
        </p:grpSpPr>
        <p:pic>
          <p:nvPicPr>
            <p:cNvPr id="57" name="object 5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4060658" y="6138073"/>
              <a:ext cx="128790" cy="128803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13954822" y="6280955"/>
              <a:ext cx="337820" cy="612775"/>
            </a:xfrm>
            <a:custGeom>
              <a:avLst/>
              <a:gdLst/>
              <a:ahLst/>
              <a:cxnLst/>
              <a:rect l="l" t="t" r="r" b="b"/>
              <a:pathLst>
                <a:path w="337819" h="612775">
                  <a:moveTo>
                    <a:pt x="232692" y="345097"/>
                  </a:moveTo>
                  <a:lnTo>
                    <a:pt x="107762" y="345097"/>
                  </a:lnTo>
                  <a:lnTo>
                    <a:pt x="107854" y="599095"/>
                  </a:lnTo>
                  <a:lnTo>
                    <a:pt x="110594" y="608427"/>
                  </a:lnTo>
                  <a:lnTo>
                    <a:pt x="118421" y="611865"/>
                  </a:lnTo>
                  <a:lnTo>
                    <a:pt x="133772" y="612356"/>
                  </a:lnTo>
                  <a:lnTo>
                    <a:pt x="149042" y="607349"/>
                  </a:lnTo>
                  <a:lnTo>
                    <a:pt x="156733" y="596335"/>
                  </a:lnTo>
                  <a:lnTo>
                    <a:pt x="159443" y="585320"/>
                  </a:lnTo>
                  <a:lnTo>
                    <a:pt x="159729" y="580923"/>
                  </a:lnTo>
                  <a:lnTo>
                    <a:pt x="159769" y="345694"/>
                  </a:lnTo>
                  <a:lnTo>
                    <a:pt x="232692" y="345694"/>
                  </a:lnTo>
                  <a:lnTo>
                    <a:pt x="232692" y="345097"/>
                  </a:lnTo>
                  <a:close/>
                </a:path>
                <a:path w="337819" h="612775">
                  <a:moveTo>
                    <a:pt x="232692" y="345694"/>
                  </a:moveTo>
                  <a:lnTo>
                    <a:pt x="180686" y="345694"/>
                  </a:lnTo>
                  <a:lnTo>
                    <a:pt x="180765" y="596335"/>
                  </a:lnTo>
                  <a:lnTo>
                    <a:pt x="180852" y="599095"/>
                  </a:lnTo>
                  <a:lnTo>
                    <a:pt x="183518" y="608351"/>
                  </a:lnTo>
                  <a:lnTo>
                    <a:pt x="191344" y="611855"/>
                  </a:lnTo>
                  <a:lnTo>
                    <a:pt x="206695" y="612356"/>
                  </a:lnTo>
                  <a:lnTo>
                    <a:pt x="221966" y="607445"/>
                  </a:lnTo>
                  <a:lnTo>
                    <a:pt x="229657" y="596640"/>
                  </a:lnTo>
                  <a:lnTo>
                    <a:pt x="232366" y="585835"/>
                  </a:lnTo>
                  <a:lnTo>
                    <a:pt x="232692" y="580923"/>
                  </a:lnTo>
                  <a:lnTo>
                    <a:pt x="232692" y="345694"/>
                  </a:lnTo>
                  <a:close/>
                </a:path>
                <a:path w="337819" h="612775">
                  <a:moveTo>
                    <a:pt x="230431" y="92939"/>
                  </a:moveTo>
                  <a:lnTo>
                    <a:pt x="110023" y="92939"/>
                  </a:lnTo>
                  <a:lnTo>
                    <a:pt x="45583" y="345097"/>
                  </a:lnTo>
                  <a:lnTo>
                    <a:pt x="294884" y="345097"/>
                  </a:lnTo>
                  <a:lnTo>
                    <a:pt x="230431" y="92939"/>
                  </a:lnTo>
                  <a:close/>
                </a:path>
                <a:path w="337819" h="612775">
                  <a:moveTo>
                    <a:pt x="91139" y="0"/>
                  </a:moveTo>
                  <a:lnTo>
                    <a:pt x="61407" y="43967"/>
                  </a:lnTo>
                  <a:lnTo>
                    <a:pt x="45449" y="92939"/>
                  </a:lnTo>
                  <a:lnTo>
                    <a:pt x="26709" y="154619"/>
                  </a:lnTo>
                  <a:lnTo>
                    <a:pt x="10924" y="208077"/>
                  </a:lnTo>
                  <a:lnTo>
                    <a:pt x="61" y="248015"/>
                  </a:lnTo>
                  <a:lnTo>
                    <a:pt x="0" y="257340"/>
                  </a:lnTo>
                  <a:lnTo>
                    <a:pt x="5344" y="262017"/>
                  </a:lnTo>
                  <a:lnTo>
                    <a:pt x="17313" y="265278"/>
                  </a:lnTo>
                  <a:lnTo>
                    <a:pt x="30819" y="265997"/>
                  </a:lnTo>
                  <a:lnTo>
                    <a:pt x="40563" y="261953"/>
                  </a:lnTo>
                  <a:lnTo>
                    <a:pt x="61286" y="219093"/>
                  </a:lnTo>
                  <a:lnTo>
                    <a:pt x="75401" y="171856"/>
                  </a:lnTo>
                  <a:lnTo>
                    <a:pt x="88457" y="126887"/>
                  </a:lnTo>
                  <a:lnTo>
                    <a:pt x="94199" y="106858"/>
                  </a:lnTo>
                  <a:lnTo>
                    <a:pt x="99634" y="93739"/>
                  </a:lnTo>
                  <a:lnTo>
                    <a:pt x="110023" y="92939"/>
                  </a:lnTo>
                  <a:lnTo>
                    <a:pt x="295644" y="92939"/>
                  </a:lnTo>
                  <a:lnTo>
                    <a:pt x="289162" y="72733"/>
                  </a:lnTo>
                  <a:lnTo>
                    <a:pt x="264534" y="17868"/>
                  </a:lnTo>
                  <a:lnTo>
                    <a:pt x="230431" y="1029"/>
                  </a:lnTo>
                  <a:lnTo>
                    <a:pt x="110023" y="1029"/>
                  </a:lnTo>
                  <a:lnTo>
                    <a:pt x="91139" y="0"/>
                  </a:lnTo>
                  <a:close/>
                </a:path>
                <a:path w="337819" h="612775">
                  <a:moveTo>
                    <a:pt x="295644" y="92939"/>
                  </a:moveTo>
                  <a:lnTo>
                    <a:pt x="230431" y="92939"/>
                  </a:lnTo>
                  <a:lnTo>
                    <a:pt x="240820" y="93739"/>
                  </a:lnTo>
                  <a:lnTo>
                    <a:pt x="246268" y="106858"/>
                  </a:lnTo>
                  <a:lnTo>
                    <a:pt x="267267" y="180454"/>
                  </a:lnTo>
                  <a:lnTo>
                    <a:pt x="278625" y="219472"/>
                  </a:lnTo>
                  <a:lnTo>
                    <a:pt x="299897" y="261953"/>
                  </a:lnTo>
                  <a:lnTo>
                    <a:pt x="309637" y="265997"/>
                  </a:lnTo>
                  <a:lnTo>
                    <a:pt x="323141" y="265278"/>
                  </a:lnTo>
                  <a:lnTo>
                    <a:pt x="333998" y="257851"/>
                  </a:lnTo>
                  <a:lnTo>
                    <a:pt x="337488" y="246229"/>
                  </a:lnTo>
                  <a:lnTo>
                    <a:pt x="337056" y="235515"/>
                  </a:lnTo>
                  <a:lnTo>
                    <a:pt x="336146" y="230810"/>
                  </a:lnTo>
                  <a:lnTo>
                    <a:pt x="312358" y="148638"/>
                  </a:lnTo>
                  <a:lnTo>
                    <a:pt x="298481" y="101784"/>
                  </a:lnTo>
                  <a:lnTo>
                    <a:pt x="295644" y="9293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10316198" y="1617923"/>
            <a:ext cx="4123569" cy="112210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CH" sz="7200" b="1" spc="45" dirty="0">
                <a:solidFill>
                  <a:srgbClr val="B82D6B"/>
                </a:solidFill>
                <a:latin typeface="+mj-lt"/>
                <a:cs typeface="Open Sans"/>
              </a:rPr>
              <a:t>524,000</a:t>
            </a:r>
            <a:endParaRPr sz="7200" dirty="0">
              <a:latin typeface="+mj-lt"/>
              <a:cs typeface="Open Sans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546311" y="2778365"/>
            <a:ext cx="0" cy="3486785"/>
          </a:xfrm>
          <a:custGeom>
            <a:avLst/>
            <a:gdLst/>
            <a:ahLst/>
            <a:cxnLst/>
            <a:rect l="l" t="t" r="r" b="b"/>
            <a:pathLst>
              <a:path h="3486784">
                <a:moveTo>
                  <a:pt x="0" y="0"/>
                </a:moveTo>
                <a:lnTo>
                  <a:pt x="0" y="3486289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10363344" y="6427265"/>
            <a:ext cx="4438506" cy="6796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835"/>
              </a:lnSpc>
              <a:spcBef>
                <a:spcPts val="100"/>
              </a:spcBef>
            </a:pP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PROJECTED</a:t>
            </a:r>
            <a:r>
              <a:rPr b="1" spc="-2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INCREASE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dirty="0">
                <a:solidFill>
                  <a:srgbClr val="006C9E"/>
                </a:solidFill>
                <a:latin typeface="+mj-lt"/>
                <a:cs typeface="Open Sans Semibold"/>
              </a:rPr>
              <a:t>THE</a:t>
            </a:r>
            <a:r>
              <a:rPr b="1" spc="-1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NUMBER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OF</a:t>
            </a:r>
            <a:endParaRPr dirty="0">
              <a:latin typeface="+mj-lt"/>
              <a:cs typeface="Open Sans Semibold"/>
            </a:endParaRPr>
          </a:p>
          <a:p>
            <a:pPr marL="12700">
              <a:lnSpc>
                <a:spcPts val="3395"/>
              </a:lnSpc>
            </a:pPr>
            <a:r>
              <a:rPr sz="3200" b="1" spc="125" dirty="0">
                <a:solidFill>
                  <a:srgbClr val="006C9E"/>
                </a:solidFill>
                <a:latin typeface="+mj-lt"/>
                <a:cs typeface="Open Sans"/>
              </a:rPr>
              <a:t>FRAGILITY</a:t>
            </a:r>
            <a:r>
              <a:rPr sz="3200" b="1" spc="-10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3200" b="1" spc="85" dirty="0">
                <a:solidFill>
                  <a:srgbClr val="006C9E"/>
                </a:solidFill>
                <a:latin typeface="+mj-lt"/>
                <a:cs typeface="Open Sans"/>
              </a:rPr>
              <a:t>FRACTURES</a:t>
            </a:r>
            <a:endParaRPr sz="3200" dirty="0">
              <a:latin typeface="+mj-lt"/>
              <a:cs typeface="Open Sans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60644" y="1892893"/>
            <a:ext cx="8797007" cy="489020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10477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825"/>
              </a:spcBef>
            </a:pPr>
            <a:r>
              <a:rPr sz="1700" b="1" spc="45" dirty="0">
                <a:solidFill>
                  <a:srgbClr val="FFFFFF"/>
                </a:solidFill>
                <a:latin typeface="+mj-lt"/>
                <a:cs typeface="Open Sans"/>
              </a:rPr>
              <a:t>BURDEN</a:t>
            </a:r>
            <a:r>
              <a:rPr sz="1700" b="1" spc="-2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40" dirty="0">
                <a:solidFill>
                  <a:srgbClr val="FFFFFF"/>
                </a:solidFill>
                <a:latin typeface="+mj-lt"/>
                <a:cs typeface="Open Sans"/>
              </a:rPr>
              <a:t>OF</a:t>
            </a:r>
            <a:r>
              <a:rPr sz="1700" b="1" spc="-30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25" dirty="0">
                <a:solidFill>
                  <a:srgbClr val="FFFFFF"/>
                </a:solidFill>
                <a:latin typeface="+mj-lt"/>
                <a:cs typeface="Open Sans"/>
              </a:rPr>
              <a:t>DISEASE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60639" y="6502197"/>
            <a:ext cx="8723630" cy="0"/>
          </a:xfrm>
          <a:custGeom>
            <a:avLst/>
            <a:gdLst/>
            <a:ahLst/>
            <a:cxnLst/>
            <a:rect l="l" t="t" r="r" b="b"/>
            <a:pathLst>
              <a:path w="8723630">
                <a:moveTo>
                  <a:pt x="0" y="0"/>
                </a:moveTo>
                <a:lnTo>
                  <a:pt x="8723083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773092" y="6382934"/>
            <a:ext cx="2765884" cy="178382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500" b="1" spc="-10" dirty="0">
                <a:solidFill>
                  <a:srgbClr val="B82D6B"/>
                </a:solidFill>
                <a:latin typeface="+mj-lt"/>
                <a:cs typeface="Open Sans"/>
              </a:rPr>
              <a:t>€</a:t>
            </a:r>
            <a:r>
              <a:rPr lang="fr-CH" sz="11500" b="1" spc="-10" dirty="0">
                <a:solidFill>
                  <a:srgbClr val="B82D6B"/>
                </a:solidFill>
                <a:latin typeface="+mj-lt"/>
                <a:cs typeface="Open Sans"/>
              </a:rPr>
              <a:t>3.4</a:t>
            </a:r>
            <a:endParaRPr sz="11500" dirty="0">
              <a:latin typeface="+mj-lt"/>
              <a:cs typeface="Open Sans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12293845" y="7893249"/>
            <a:ext cx="1305560" cy="455930"/>
          </a:xfrm>
          <a:custGeom>
            <a:avLst/>
            <a:gdLst/>
            <a:ahLst/>
            <a:cxnLst/>
            <a:rect l="l" t="t" r="r" b="b"/>
            <a:pathLst>
              <a:path w="1305559" h="455929">
                <a:moveTo>
                  <a:pt x="1305331" y="0"/>
                </a:moveTo>
                <a:lnTo>
                  <a:pt x="0" y="0"/>
                </a:lnTo>
                <a:lnTo>
                  <a:pt x="0" y="455841"/>
                </a:lnTo>
                <a:lnTo>
                  <a:pt x="1305331" y="455841"/>
                </a:lnTo>
                <a:lnTo>
                  <a:pt x="1305331" y="0"/>
                </a:lnTo>
                <a:close/>
              </a:path>
            </a:pathLst>
          </a:custGeom>
          <a:solidFill>
            <a:srgbClr val="163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2293832" y="7296032"/>
            <a:ext cx="1880870" cy="455930"/>
          </a:xfrm>
          <a:custGeom>
            <a:avLst/>
            <a:gdLst/>
            <a:ahLst/>
            <a:cxnLst/>
            <a:rect l="l" t="t" r="r" b="b"/>
            <a:pathLst>
              <a:path w="1880869" h="455929">
                <a:moveTo>
                  <a:pt x="1880717" y="0"/>
                </a:moveTo>
                <a:lnTo>
                  <a:pt x="0" y="0"/>
                </a:lnTo>
                <a:lnTo>
                  <a:pt x="0" y="455841"/>
                </a:lnTo>
                <a:lnTo>
                  <a:pt x="1880717" y="455841"/>
                </a:lnTo>
                <a:lnTo>
                  <a:pt x="1880717" y="0"/>
                </a:lnTo>
                <a:close/>
              </a:path>
            </a:pathLst>
          </a:custGeom>
          <a:solidFill>
            <a:srgbClr val="006D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10342384" y="7144085"/>
            <a:ext cx="2118985" cy="1349728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28575">
              <a:lnSpc>
                <a:spcPct val="100000"/>
              </a:lnSpc>
              <a:spcBef>
                <a:spcPts val="525"/>
              </a:spcBef>
            </a:pPr>
            <a:r>
              <a:rPr lang="fr-CH" sz="4000" b="1" spc="20" dirty="0">
                <a:solidFill>
                  <a:srgbClr val="173C66"/>
                </a:solidFill>
                <a:latin typeface="+mj-lt"/>
                <a:cs typeface="Open Sans"/>
              </a:rPr>
              <a:t>113,000</a:t>
            </a:r>
            <a:endParaRPr sz="4000" dirty="0">
              <a:latin typeface="+mj-lt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lang="fr-CH" sz="4000" b="1" spc="20" dirty="0">
                <a:solidFill>
                  <a:srgbClr val="173C66"/>
                </a:solidFill>
                <a:latin typeface="+mj-lt"/>
                <a:cs typeface="Open Sans"/>
              </a:rPr>
              <a:t>82,000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4227481" y="7201002"/>
            <a:ext cx="215444" cy="492023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2034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3694822" y="7826946"/>
            <a:ext cx="215444" cy="511629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2019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0350809" y="8810291"/>
            <a:ext cx="3112932" cy="643765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27939" rIns="0" bIns="0" rtlCol="0">
            <a:spAutoFit/>
          </a:bodyPr>
          <a:lstStyle/>
          <a:p>
            <a:pPr marL="636270">
              <a:lnSpc>
                <a:spcPct val="100000"/>
              </a:lnSpc>
              <a:spcBef>
                <a:spcPts val="219"/>
              </a:spcBef>
            </a:pPr>
            <a:r>
              <a:rPr lang="fr-CH" sz="4000" b="1" spc="55" dirty="0">
                <a:solidFill>
                  <a:srgbClr val="B82D6B"/>
                </a:solidFill>
                <a:latin typeface="+mj-lt"/>
                <a:cs typeface="Open Sans"/>
              </a:rPr>
              <a:t>  </a:t>
            </a:r>
            <a:r>
              <a:rPr sz="4000" b="1" spc="55" dirty="0">
                <a:solidFill>
                  <a:srgbClr val="B82D6B"/>
                </a:solidFill>
                <a:latin typeface="+mj-lt"/>
                <a:cs typeface="Open Sans"/>
              </a:rPr>
              <a:t>+</a:t>
            </a:r>
            <a:r>
              <a:rPr lang="fr-CH" sz="4000" b="1" spc="55" dirty="0">
                <a:solidFill>
                  <a:srgbClr val="B82D6B"/>
                </a:solidFill>
                <a:latin typeface="+mj-lt"/>
                <a:cs typeface="Open Sans"/>
              </a:rPr>
              <a:t>37.5</a:t>
            </a:r>
            <a:r>
              <a:rPr sz="4000" b="1" spc="55" dirty="0">
                <a:solidFill>
                  <a:srgbClr val="B82D6B"/>
                </a:solidFill>
                <a:latin typeface="+mj-lt"/>
                <a:cs typeface="Open Sans"/>
              </a:rPr>
              <a:t>%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13711951" y="8863544"/>
            <a:ext cx="762354" cy="545897"/>
          </a:xfrm>
          <a:custGeom>
            <a:avLst/>
            <a:gdLst/>
            <a:ahLst/>
            <a:cxnLst/>
            <a:rect l="l" t="t" r="r" b="b"/>
            <a:pathLst>
              <a:path w="865505" h="619759">
                <a:moveTo>
                  <a:pt x="399948" y="468845"/>
                </a:moveTo>
                <a:lnTo>
                  <a:pt x="393166" y="467118"/>
                </a:lnTo>
                <a:lnTo>
                  <a:pt x="377545" y="464426"/>
                </a:lnTo>
                <a:lnTo>
                  <a:pt x="354609" y="460857"/>
                </a:lnTo>
                <a:lnTo>
                  <a:pt x="362419" y="453301"/>
                </a:lnTo>
                <a:lnTo>
                  <a:pt x="346113" y="433882"/>
                </a:lnTo>
                <a:lnTo>
                  <a:pt x="384683" y="429933"/>
                </a:lnTo>
                <a:lnTo>
                  <a:pt x="355346" y="416382"/>
                </a:lnTo>
                <a:lnTo>
                  <a:pt x="377063" y="406628"/>
                </a:lnTo>
                <a:lnTo>
                  <a:pt x="342696" y="396151"/>
                </a:lnTo>
                <a:lnTo>
                  <a:pt x="363080" y="380898"/>
                </a:lnTo>
                <a:lnTo>
                  <a:pt x="336461" y="370598"/>
                </a:lnTo>
                <a:lnTo>
                  <a:pt x="349999" y="356781"/>
                </a:lnTo>
                <a:lnTo>
                  <a:pt x="353453" y="353250"/>
                </a:lnTo>
                <a:lnTo>
                  <a:pt x="288848" y="356781"/>
                </a:lnTo>
                <a:lnTo>
                  <a:pt x="246875" y="355219"/>
                </a:lnTo>
                <a:lnTo>
                  <a:pt x="203555" y="349123"/>
                </a:lnTo>
                <a:lnTo>
                  <a:pt x="164236" y="336588"/>
                </a:lnTo>
                <a:lnTo>
                  <a:pt x="151930" y="330885"/>
                </a:lnTo>
                <a:lnTo>
                  <a:pt x="145935" y="328193"/>
                </a:lnTo>
                <a:lnTo>
                  <a:pt x="101523" y="311099"/>
                </a:lnTo>
                <a:lnTo>
                  <a:pt x="70002" y="306908"/>
                </a:lnTo>
                <a:lnTo>
                  <a:pt x="53251" y="310019"/>
                </a:lnTo>
                <a:lnTo>
                  <a:pt x="17653" y="339217"/>
                </a:lnTo>
                <a:lnTo>
                  <a:pt x="0" y="383819"/>
                </a:lnTo>
                <a:lnTo>
                  <a:pt x="1727" y="402196"/>
                </a:lnTo>
                <a:lnTo>
                  <a:pt x="19761" y="437972"/>
                </a:lnTo>
                <a:lnTo>
                  <a:pt x="55168" y="463689"/>
                </a:lnTo>
                <a:lnTo>
                  <a:pt x="71247" y="469468"/>
                </a:lnTo>
                <a:lnTo>
                  <a:pt x="64427" y="473506"/>
                </a:lnTo>
                <a:lnTo>
                  <a:pt x="56438" y="481177"/>
                </a:lnTo>
                <a:lnTo>
                  <a:pt x="41973" y="498881"/>
                </a:lnTo>
                <a:lnTo>
                  <a:pt x="32359" y="523938"/>
                </a:lnTo>
                <a:lnTo>
                  <a:pt x="34975" y="555828"/>
                </a:lnTo>
                <a:lnTo>
                  <a:pt x="57238" y="594004"/>
                </a:lnTo>
                <a:lnTo>
                  <a:pt x="92214" y="617753"/>
                </a:lnTo>
                <a:lnTo>
                  <a:pt x="107530" y="619747"/>
                </a:lnTo>
                <a:lnTo>
                  <a:pt x="147764" y="608723"/>
                </a:lnTo>
                <a:lnTo>
                  <a:pt x="182816" y="584403"/>
                </a:lnTo>
                <a:lnTo>
                  <a:pt x="207581" y="560057"/>
                </a:lnTo>
                <a:lnTo>
                  <a:pt x="216966" y="548995"/>
                </a:lnTo>
                <a:lnTo>
                  <a:pt x="221348" y="544753"/>
                </a:lnTo>
                <a:lnTo>
                  <a:pt x="262483" y="516229"/>
                </a:lnTo>
                <a:lnTo>
                  <a:pt x="337489" y="483146"/>
                </a:lnTo>
                <a:lnTo>
                  <a:pt x="387807" y="470801"/>
                </a:lnTo>
                <a:lnTo>
                  <a:pt x="395833" y="469442"/>
                </a:lnTo>
                <a:lnTo>
                  <a:pt x="399948" y="468845"/>
                </a:lnTo>
                <a:close/>
              </a:path>
              <a:path w="865505" h="619759">
                <a:moveTo>
                  <a:pt x="864971" y="200444"/>
                </a:moveTo>
                <a:lnTo>
                  <a:pt x="846569" y="153758"/>
                </a:lnTo>
                <a:lnTo>
                  <a:pt x="805383" y="128714"/>
                </a:lnTo>
                <a:lnTo>
                  <a:pt x="783755" y="125361"/>
                </a:lnTo>
                <a:lnTo>
                  <a:pt x="771867" y="125437"/>
                </a:lnTo>
                <a:lnTo>
                  <a:pt x="759294" y="126822"/>
                </a:lnTo>
                <a:lnTo>
                  <a:pt x="761428" y="123647"/>
                </a:lnTo>
                <a:lnTo>
                  <a:pt x="764032" y="118211"/>
                </a:lnTo>
                <a:lnTo>
                  <a:pt x="771474" y="96799"/>
                </a:lnTo>
                <a:lnTo>
                  <a:pt x="772477" y="67729"/>
                </a:lnTo>
                <a:lnTo>
                  <a:pt x="757885" y="36233"/>
                </a:lnTo>
                <a:lnTo>
                  <a:pt x="718515" y="7454"/>
                </a:lnTo>
                <a:lnTo>
                  <a:pt x="685533" y="0"/>
                </a:lnTo>
                <a:lnTo>
                  <a:pt x="677748" y="749"/>
                </a:lnTo>
                <a:lnTo>
                  <a:pt x="630605" y="29946"/>
                </a:lnTo>
                <a:lnTo>
                  <a:pt x="601167" y="74282"/>
                </a:lnTo>
                <a:lnTo>
                  <a:pt x="582282" y="115303"/>
                </a:lnTo>
                <a:lnTo>
                  <a:pt x="575475" y="131749"/>
                </a:lnTo>
                <a:lnTo>
                  <a:pt x="570306" y="143306"/>
                </a:lnTo>
                <a:lnTo>
                  <a:pt x="523722" y="200444"/>
                </a:lnTo>
                <a:lnTo>
                  <a:pt x="483184" y="242201"/>
                </a:lnTo>
                <a:lnTo>
                  <a:pt x="435025" y="287045"/>
                </a:lnTo>
                <a:lnTo>
                  <a:pt x="396951" y="318935"/>
                </a:lnTo>
                <a:lnTo>
                  <a:pt x="357771" y="348043"/>
                </a:lnTo>
                <a:lnTo>
                  <a:pt x="350913" y="352691"/>
                </a:lnTo>
                <a:lnTo>
                  <a:pt x="357746" y="351383"/>
                </a:lnTo>
                <a:lnTo>
                  <a:pt x="372935" y="347205"/>
                </a:lnTo>
                <a:lnTo>
                  <a:pt x="395058" y="340728"/>
                </a:lnTo>
                <a:lnTo>
                  <a:pt x="391287" y="350913"/>
                </a:lnTo>
                <a:lnTo>
                  <a:pt x="414248" y="361683"/>
                </a:lnTo>
                <a:lnTo>
                  <a:pt x="381292" y="381660"/>
                </a:lnTo>
                <a:lnTo>
                  <a:pt x="413385" y="381647"/>
                </a:lnTo>
                <a:lnTo>
                  <a:pt x="398132" y="399656"/>
                </a:lnTo>
                <a:lnTo>
                  <a:pt x="433489" y="394614"/>
                </a:lnTo>
                <a:lnTo>
                  <a:pt x="421690" y="417144"/>
                </a:lnTo>
                <a:lnTo>
                  <a:pt x="450037" y="415239"/>
                </a:lnTo>
                <a:lnTo>
                  <a:pt x="449173" y="417728"/>
                </a:lnTo>
                <a:lnTo>
                  <a:pt x="445731" y="427913"/>
                </a:lnTo>
                <a:lnTo>
                  <a:pt x="442201" y="438238"/>
                </a:lnTo>
                <a:lnTo>
                  <a:pt x="448500" y="433857"/>
                </a:lnTo>
                <a:lnTo>
                  <a:pt x="453453" y="430453"/>
                </a:lnTo>
                <a:lnTo>
                  <a:pt x="505726" y="396049"/>
                </a:lnTo>
                <a:lnTo>
                  <a:pt x="529018" y="381546"/>
                </a:lnTo>
                <a:lnTo>
                  <a:pt x="550875" y="367944"/>
                </a:lnTo>
                <a:lnTo>
                  <a:pt x="597852" y="340728"/>
                </a:lnTo>
                <a:lnTo>
                  <a:pt x="650201" y="313563"/>
                </a:lnTo>
                <a:lnTo>
                  <a:pt x="695248" y="295008"/>
                </a:lnTo>
                <a:lnTo>
                  <a:pt x="765200" y="286804"/>
                </a:lnTo>
                <a:lnTo>
                  <a:pt x="782205" y="286016"/>
                </a:lnTo>
                <a:lnTo>
                  <a:pt x="825296" y="276682"/>
                </a:lnTo>
                <a:lnTo>
                  <a:pt x="856703" y="245656"/>
                </a:lnTo>
                <a:lnTo>
                  <a:pt x="864743" y="208089"/>
                </a:lnTo>
                <a:lnTo>
                  <a:pt x="864971" y="200444"/>
                </a:lnTo>
                <a:close/>
              </a:path>
            </a:pathLst>
          </a:custGeom>
          <a:solidFill>
            <a:srgbClr val="173B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4889512" y="5432503"/>
            <a:ext cx="148463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4000" b="1" dirty="0">
                <a:solidFill>
                  <a:srgbClr val="173C66"/>
                </a:solidFill>
                <a:latin typeface="+mj-lt"/>
                <a:cs typeface="Open Sans"/>
              </a:rPr>
              <a:t>190.2</a:t>
            </a:r>
            <a:endParaRPr sz="4000" dirty="0">
              <a:latin typeface="+mj-lt"/>
              <a:cs typeface="Open Sans"/>
            </a:endParaRPr>
          </a:p>
          <a:p>
            <a:pPr marL="45085">
              <a:lnSpc>
                <a:spcPct val="100000"/>
              </a:lnSpc>
              <a:spcBef>
                <a:spcPts val="50"/>
              </a:spcBef>
            </a:pPr>
            <a:r>
              <a:rPr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2010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392331" y="4499098"/>
            <a:ext cx="2148569" cy="809196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L="353695">
              <a:lnSpc>
                <a:spcPct val="100000"/>
              </a:lnSpc>
              <a:spcBef>
                <a:spcPts val="550"/>
              </a:spcBef>
            </a:pPr>
            <a:r>
              <a:rPr lang="fr-CH" sz="4800" b="1" spc="70" dirty="0">
                <a:solidFill>
                  <a:srgbClr val="B82D6B"/>
                </a:solidFill>
                <a:latin typeface="+mj-lt"/>
                <a:cs typeface="Open Sans"/>
              </a:rPr>
              <a:t>+112</a:t>
            </a:r>
            <a:r>
              <a:rPr sz="4800" b="1" spc="70" dirty="0">
                <a:solidFill>
                  <a:srgbClr val="B82D6B"/>
                </a:solidFill>
                <a:latin typeface="+mj-lt"/>
                <a:cs typeface="Open Sans"/>
              </a:rPr>
              <a:t>%</a:t>
            </a:r>
            <a:endParaRPr sz="4800" dirty="0">
              <a:latin typeface="+mj-lt"/>
              <a:cs typeface="Open Sans"/>
            </a:endParaRPr>
          </a:p>
        </p:txBody>
      </p:sp>
      <p:sp>
        <p:nvSpPr>
          <p:cNvPr id="75" name="object 64">
            <a:extLst>
              <a:ext uri="{FF2B5EF4-FFF2-40B4-BE49-F238E27FC236}">
                <a16:creationId xmlns:a16="http://schemas.microsoft.com/office/drawing/2014/main" id="{E2EBA8B3-3845-4E20-AE4C-0834DD7D5A51}"/>
              </a:ext>
            </a:extLst>
          </p:cNvPr>
          <p:cNvSpPr txBox="1"/>
          <p:nvPr/>
        </p:nvSpPr>
        <p:spPr>
          <a:xfrm>
            <a:off x="728040" y="7974330"/>
            <a:ext cx="3241647" cy="102976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CH" sz="6600" b="1" spc="-10" dirty="0">
                <a:solidFill>
                  <a:srgbClr val="B82D6B"/>
                </a:solidFill>
                <a:latin typeface="+mj-lt"/>
                <a:cs typeface="Open Sans"/>
              </a:rPr>
              <a:t>BILLION</a:t>
            </a:r>
            <a:endParaRPr sz="6600" dirty="0">
              <a:latin typeface="+mj-lt"/>
              <a:cs typeface="Open Sans"/>
            </a:endParaRPr>
          </a:p>
        </p:txBody>
      </p:sp>
      <p:grpSp>
        <p:nvGrpSpPr>
          <p:cNvPr id="78" name="Groupe 77">
            <a:extLst>
              <a:ext uri="{FF2B5EF4-FFF2-40B4-BE49-F238E27FC236}">
                <a16:creationId xmlns:a16="http://schemas.microsoft.com/office/drawing/2014/main" id="{9975FBB5-06CC-4FF7-8DA2-E9CB22F9C4CF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79" name="object 4">
              <a:extLst>
                <a:ext uri="{FF2B5EF4-FFF2-40B4-BE49-F238E27FC236}">
                  <a16:creationId xmlns:a16="http://schemas.microsoft.com/office/drawing/2014/main" id="{A3E358F5-32CC-40B4-B32C-8FC88E443839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85" name="object 5">
                <a:extLst>
                  <a:ext uri="{FF2B5EF4-FFF2-40B4-BE49-F238E27FC236}">
                    <a16:creationId xmlns:a16="http://schemas.microsoft.com/office/drawing/2014/main" id="{D4E25509-3E02-448E-A2B5-17FFC51D84FB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6" name="object 6">
                <a:extLst>
                  <a:ext uri="{FF2B5EF4-FFF2-40B4-BE49-F238E27FC236}">
                    <a16:creationId xmlns:a16="http://schemas.microsoft.com/office/drawing/2014/main" id="{8BB2EC5A-A806-432C-AE61-C5585724236F}"/>
                  </a:ext>
                </a:extLst>
              </p:cNvPr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87" name="object 7">
                <a:extLst>
                  <a:ext uri="{FF2B5EF4-FFF2-40B4-BE49-F238E27FC236}">
                    <a16:creationId xmlns:a16="http://schemas.microsoft.com/office/drawing/2014/main" id="{E0C34E3E-46C6-423F-B13A-E220C97C4EF2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0" name="object 8">
              <a:extLst>
                <a:ext uri="{FF2B5EF4-FFF2-40B4-BE49-F238E27FC236}">
                  <a16:creationId xmlns:a16="http://schemas.microsoft.com/office/drawing/2014/main" id="{A7E6552B-5C58-442D-B13F-778C712A5327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81" name="object 9">
              <a:extLst>
                <a:ext uri="{FF2B5EF4-FFF2-40B4-BE49-F238E27FC236}">
                  <a16:creationId xmlns:a16="http://schemas.microsoft.com/office/drawing/2014/main" id="{39B4BF35-EACA-435B-98E8-4DCD892C38DB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83" name="object 10">
                <a:extLst>
                  <a:ext uri="{FF2B5EF4-FFF2-40B4-BE49-F238E27FC236}">
                    <a16:creationId xmlns:a16="http://schemas.microsoft.com/office/drawing/2014/main" id="{AAB97E80-6429-4495-B4BA-729F020CD010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4" name="object 11">
                <a:extLst>
                  <a:ext uri="{FF2B5EF4-FFF2-40B4-BE49-F238E27FC236}">
                    <a16:creationId xmlns:a16="http://schemas.microsoft.com/office/drawing/2014/main" id="{147AA99D-C0C0-48D4-83AD-8A369DE665B6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82" name="object 12">
              <a:extLst>
                <a:ext uri="{FF2B5EF4-FFF2-40B4-BE49-F238E27FC236}">
                  <a16:creationId xmlns:a16="http://schemas.microsoft.com/office/drawing/2014/main" id="{3B3EF4F9-2CCD-4588-9612-35D4E44D87FE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89" name="Image 88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178EAD35-D48F-4DD0-9F3B-553A2D35594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91" name="Connecteur droit 90">
            <a:extLst>
              <a:ext uri="{FF2B5EF4-FFF2-40B4-BE49-F238E27FC236}">
                <a16:creationId xmlns:a16="http://schemas.microsoft.com/office/drawing/2014/main" id="{7202B68B-4493-4033-AE83-67A6C05B7583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Flèche : droite 91">
            <a:extLst>
              <a:ext uri="{FF2B5EF4-FFF2-40B4-BE49-F238E27FC236}">
                <a16:creationId xmlns:a16="http://schemas.microsoft.com/office/drawing/2014/main" id="{A2FCF38F-DE0D-4C7D-86B6-93E346B1924C}"/>
              </a:ext>
            </a:extLst>
          </p:cNvPr>
          <p:cNvSpPr/>
          <p:nvPr/>
        </p:nvSpPr>
        <p:spPr>
          <a:xfrm rot="16200000">
            <a:off x="5301287" y="4508418"/>
            <a:ext cx="2832110" cy="630660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bject 72">
            <a:extLst>
              <a:ext uri="{FF2B5EF4-FFF2-40B4-BE49-F238E27FC236}">
                <a16:creationId xmlns:a16="http://schemas.microsoft.com/office/drawing/2014/main" id="{553DC527-71AA-4054-BE38-C619BCC84A19}"/>
              </a:ext>
            </a:extLst>
          </p:cNvPr>
          <p:cNvSpPr txBox="1"/>
          <p:nvPr/>
        </p:nvSpPr>
        <p:spPr>
          <a:xfrm>
            <a:off x="4904621" y="3407693"/>
            <a:ext cx="148463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4000" b="1" dirty="0">
                <a:solidFill>
                  <a:srgbClr val="173C66"/>
                </a:solidFill>
                <a:latin typeface="+mj-lt"/>
                <a:cs typeface="Open Sans"/>
              </a:rPr>
              <a:t>402.8</a:t>
            </a:r>
            <a:endParaRPr sz="4000" dirty="0">
              <a:latin typeface="+mj-lt"/>
              <a:cs typeface="Open Sans"/>
            </a:endParaRPr>
          </a:p>
          <a:p>
            <a:pPr marL="45085">
              <a:lnSpc>
                <a:spcPct val="100000"/>
              </a:lnSpc>
              <a:spcBef>
                <a:spcPts val="50"/>
              </a:spcBef>
            </a:pPr>
            <a:r>
              <a:rPr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201</a:t>
            </a:r>
            <a:r>
              <a:rPr lang="fr-CH"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9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98" name="object 35">
            <a:extLst>
              <a:ext uri="{FF2B5EF4-FFF2-40B4-BE49-F238E27FC236}">
                <a16:creationId xmlns:a16="http://schemas.microsoft.com/office/drawing/2014/main" id="{F137B41F-13FD-49B6-8579-0930E44045E8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11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99" name="object 152">
            <a:extLst>
              <a:ext uri="{FF2B5EF4-FFF2-40B4-BE49-F238E27FC236}">
                <a16:creationId xmlns:a16="http://schemas.microsoft.com/office/drawing/2014/main" id="{529B6289-9D1D-469C-8A8D-163FB8193CE3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  <p:sp>
        <p:nvSpPr>
          <p:cNvPr id="109" name="object 2">
            <a:extLst>
              <a:ext uri="{FF2B5EF4-FFF2-40B4-BE49-F238E27FC236}">
                <a16:creationId xmlns:a16="http://schemas.microsoft.com/office/drawing/2014/main" id="{88E85A2B-E378-4913-8500-244CF98FD3E5}"/>
              </a:ext>
            </a:extLst>
          </p:cNvPr>
          <p:cNvSpPr txBox="1"/>
          <p:nvPr/>
        </p:nvSpPr>
        <p:spPr>
          <a:xfrm>
            <a:off x="11640142" y="714185"/>
            <a:ext cx="3031029" cy="5039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00" b="1" spc="-15" dirty="0">
                <a:solidFill>
                  <a:srgbClr val="173B66"/>
                </a:solidFill>
                <a:latin typeface="Open Sans"/>
                <a:cs typeface="Open Sans"/>
              </a:rPr>
              <a:t>SWITZERLAND</a:t>
            </a:r>
            <a:endParaRPr sz="3800" dirty="0">
              <a:latin typeface="Open Sans"/>
              <a:cs typeface="Open Sans"/>
            </a:endParaRPr>
          </a:p>
        </p:txBody>
      </p:sp>
      <p:grpSp>
        <p:nvGrpSpPr>
          <p:cNvPr id="110" name="object 157">
            <a:extLst>
              <a:ext uri="{FF2B5EF4-FFF2-40B4-BE49-F238E27FC236}">
                <a16:creationId xmlns:a16="http://schemas.microsoft.com/office/drawing/2014/main" id="{93AE0F35-6722-4703-8589-5F33CA064DD9}"/>
              </a:ext>
            </a:extLst>
          </p:cNvPr>
          <p:cNvGrpSpPr/>
          <p:nvPr/>
        </p:nvGrpSpPr>
        <p:grpSpPr>
          <a:xfrm>
            <a:off x="11000416" y="778264"/>
            <a:ext cx="492910" cy="368935"/>
            <a:chOff x="9656482" y="778264"/>
            <a:chExt cx="368935" cy="368935"/>
          </a:xfrm>
        </p:grpSpPr>
        <p:sp>
          <p:nvSpPr>
            <p:cNvPr id="111" name="object 158">
              <a:extLst>
                <a:ext uri="{FF2B5EF4-FFF2-40B4-BE49-F238E27FC236}">
                  <a16:creationId xmlns:a16="http://schemas.microsoft.com/office/drawing/2014/main" id="{BA3575C5-776C-467E-9A48-37BE47F7DED0}"/>
                </a:ext>
              </a:extLst>
            </p:cNvPr>
            <p:cNvSpPr/>
            <p:nvPr/>
          </p:nvSpPr>
          <p:spPr>
            <a:xfrm>
              <a:off x="9656482" y="778264"/>
              <a:ext cx="368935" cy="368935"/>
            </a:xfrm>
            <a:custGeom>
              <a:avLst/>
              <a:gdLst/>
              <a:ahLst/>
              <a:cxnLst/>
              <a:rect l="l" t="t" r="r" b="b"/>
              <a:pathLst>
                <a:path w="368934" h="368934">
                  <a:moveTo>
                    <a:pt x="368523" y="0"/>
                  </a:moveTo>
                  <a:lnTo>
                    <a:pt x="0" y="0"/>
                  </a:lnTo>
                  <a:lnTo>
                    <a:pt x="0" y="368523"/>
                  </a:lnTo>
                  <a:lnTo>
                    <a:pt x="368523" y="368523"/>
                  </a:lnTo>
                  <a:lnTo>
                    <a:pt x="368523" y="0"/>
                  </a:lnTo>
                  <a:close/>
                </a:path>
              </a:pathLst>
            </a:custGeom>
            <a:solidFill>
              <a:srgbClr val="DD4C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59">
              <a:extLst>
                <a:ext uri="{FF2B5EF4-FFF2-40B4-BE49-F238E27FC236}">
                  <a16:creationId xmlns:a16="http://schemas.microsoft.com/office/drawing/2014/main" id="{71D2250C-02D2-4DDC-B84F-EFDE26BD803A}"/>
                </a:ext>
              </a:extLst>
            </p:cNvPr>
            <p:cNvSpPr/>
            <p:nvPr/>
          </p:nvSpPr>
          <p:spPr>
            <a:xfrm>
              <a:off x="9758388" y="880185"/>
              <a:ext cx="165100" cy="165100"/>
            </a:xfrm>
            <a:custGeom>
              <a:avLst/>
              <a:gdLst/>
              <a:ahLst/>
              <a:cxnLst/>
              <a:rect l="l" t="t" r="r" b="b"/>
              <a:pathLst>
                <a:path w="165100" h="165100">
                  <a:moveTo>
                    <a:pt x="164680" y="57150"/>
                  </a:moveTo>
                  <a:lnTo>
                    <a:pt x="107378" y="57150"/>
                  </a:lnTo>
                  <a:lnTo>
                    <a:pt x="107378" y="0"/>
                  </a:lnTo>
                  <a:lnTo>
                    <a:pt x="57315" y="0"/>
                  </a:lnTo>
                  <a:lnTo>
                    <a:pt x="57315" y="57150"/>
                  </a:lnTo>
                  <a:lnTo>
                    <a:pt x="0" y="57150"/>
                  </a:lnTo>
                  <a:lnTo>
                    <a:pt x="0" y="107950"/>
                  </a:lnTo>
                  <a:lnTo>
                    <a:pt x="57315" y="107950"/>
                  </a:lnTo>
                  <a:lnTo>
                    <a:pt x="57315" y="165100"/>
                  </a:lnTo>
                  <a:lnTo>
                    <a:pt x="107378" y="165100"/>
                  </a:lnTo>
                  <a:lnTo>
                    <a:pt x="107378" y="107950"/>
                  </a:lnTo>
                  <a:lnTo>
                    <a:pt x="164680" y="107950"/>
                  </a:lnTo>
                  <a:lnTo>
                    <a:pt x="164680" y="571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296775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C51412F9-B5D8-4B11-A634-EFB8DEFDF6EC}"/>
              </a:ext>
            </a:extLst>
          </p:cNvPr>
          <p:cNvGrpSpPr/>
          <p:nvPr/>
        </p:nvGrpSpPr>
        <p:grpSpPr>
          <a:xfrm>
            <a:off x="9056604" y="1545356"/>
            <a:ext cx="2623824" cy="2623824"/>
            <a:chOff x="9601857" y="3839445"/>
            <a:chExt cx="2623824" cy="2623824"/>
          </a:xfrm>
        </p:grpSpPr>
        <p:sp>
          <p:nvSpPr>
            <p:cNvPr id="153" name="bg object 16">
              <a:extLst>
                <a:ext uri="{FF2B5EF4-FFF2-40B4-BE49-F238E27FC236}">
                  <a16:creationId xmlns:a16="http://schemas.microsoft.com/office/drawing/2014/main" id="{C7CFB87C-3BF1-45E3-BAAC-00B512B0EDCA}"/>
                </a:ext>
              </a:extLst>
            </p:cNvPr>
            <p:cNvSpPr/>
            <p:nvPr/>
          </p:nvSpPr>
          <p:spPr>
            <a:xfrm>
              <a:off x="9601861" y="3839449"/>
              <a:ext cx="2623820" cy="2623820"/>
            </a:xfrm>
            <a:custGeom>
              <a:avLst/>
              <a:gdLst/>
              <a:ahLst/>
              <a:cxnLst/>
              <a:rect l="l" t="t" r="r" b="b"/>
              <a:pathLst>
                <a:path w="2623820" h="2623819">
                  <a:moveTo>
                    <a:pt x="1311772" y="0"/>
                  </a:moveTo>
                  <a:lnTo>
                    <a:pt x="1263682" y="865"/>
                  </a:lnTo>
                  <a:lnTo>
                    <a:pt x="1216028" y="3440"/>
                  </a:lnTo>
                  <a:lnTo>
                    <a:pt x="1168840" y="7697"/>
                  </a:lnTo>
                  <a:lnTo>
                    <a:pt x="1122147" y="13605"/>
                  </a:lnTo>
                  <a:lnTo>
                    <a:pt x="1075979" y="21134"/>
                  </a:lnTo>
                  <a:lnTo>
                    <a:pt x="1030365" y="30255"/>
                  </a:lnTo>
                  <a:lnTo>
                    <a:pt x="985336" y="40939"/>
                  </a:lnTo>
                  <a:lnTo>
                    <a:pt x="940921" y="53155"/>
                  </a:lnTo>
                  <a:lnTo>
                    <a:pt x="897150" y="66874"/>
                  </a:lnTo>
                  <a:lnTo>
                    <a:pt x="854051" y="82067"/>
                  </a:lnTo>
                  <a:lnTo>
                    <a:pt x="811656" y="98703"/>
                  </a:lnTo>
                  <a:lnTo>
                    <a:pt x="769992" y="116754"/>
                  </a:lnTo>
                  <a:lnTo>
                    <a:pt x="729091" y="136189"/>
                  </a:lnTo>
                  <a:lnTo>
                    <a:pt x="688982" y="156979"/>
                  </a:lnTo>
                  <a:lnTo>
                    <a:pt x="649694" y="179094"/>
                  </a:lnTo>
                  <a:lnTo>
                    <a:pt x="611257" y="202505"/>
                  </a:lnTo>
                  <a:lnTo>
                    <a:pt x="573701" y="227182"/>
                  </a:lnTo>
                  <a:lnTo>
                    <a:pt x="537055" y="253095"/>
                  </a:lnTo>
                  <a:lnTo>
                    <a:pt x="501349" y="280214"/>
                  </a:lnTo>
                  <a:lnTo>
                    <a:pt x="466613" y="308511"/>
                  </a:lnTo>
                  <a:lnTo>
                    <a:pt x="432875" y="337955"/>
                  </a:lnTo>
                  <a:lnTo>
                    <a:pt x="400167" y="368517"/>
                  </a:lnTo>
                  <a:lnTo>
                    <a:pt x="368517" y="400167"/>
                  </a:lnTo>
                  <a:lnTo>
                    <a:pt x="337955" y="432875"/>
                  </a:lnTo>
                  <a:lnTo>
                    <a:pt x="308511" y="466613"/>
                  </a:lnTo>
                  <a:lnTo>
                    <a:pt x="280214" y="501349"/>
                  </a:lnTo>
                  <a:lnTo>
                    <a:pt x="253095" y="537055"/>
                  </a:lnTo>
                  <a:lnTo>
                    <a:pt x="227182" y="573701"/>
                  </a:lnTo>
                  <a:lnTo>
                    <a:pt x="202505" y="611257"/>
                  </a:lnTo>
                  <a:lnTo>
                    <a:pt x="179094" y="649694"/>
                  </a:lnTo>
                  <a:lnTo>
                    <a:pt x="156979" y="688982"/>
                  </a:lnTo>
                  <a:lnTo>
                    <a:pt x="136189" y="729091"/>
                  </a:lnTo>
                  <a:lnTo>
                    <a:pt x="116754" y="769992"/>
                  </a:lnTo>
                  <a:lnTo>
                    <a:pt x="98703" y="811656"/>
                  </a:lnTo>
                  <a:lnTo>
                    <a:pt x="82067" y="854051"/>
                  </a:lnTo>
                  <a:lnTo>
                    <a:pt x="66874" y="897150"/>
                  </a:lnTo>
                  <a:lnTo>
                    <a:pt x="53155" y="940921"/>
                  </a:lnTo>
                  <a:lnTo>
                    <a:pt x="40939" y="985336"/>
                  </a:lnTo>
                  <a:lnTo>
                    <a:pt x="30255" y="1030365"/>
                  </a:lnTo>
                  <a:lnTo>
                    <a:pt x="21134" y="1075979"/>
                  </a:lnTo>
                  <a:lnTo>
                    <a:pt x="13605" y="1122147"/>
                  </a:lnTo>
                  <a:lnTo>
                    <a:pt x="7697" y="1168840"/>
                  </a:lnTo>
                  <a:lnTo>
                    <a:pt x="3440" y="1216028"/>
                  </a:lnTo>
                  <a:lnTo>
                    <a:pt x="865" y="1263682"/>
                  </a:lnTo>
                  <a:lnTo>
                    <a:pt x="0" y="1311772"/>
                  </a:lnTo>
                  <a:lnTo>
                    <a:pt x="865" y="1359863"/>
                  </a:lnTo>
                  <a:lnTo>
                    <a:pt x="3440" y="1407517"/>
                  </a:lnTo>
                  <a:lnTo>
                    <a:pt x="7697" y="1454705"/>
                  </a:lnTo>
                  <a:lnTo>
                    <a:pt x="13605" y="1501398"/>
                  </a:lnTo>
                  <a:lnTo>
                    <a:pt x="21134" y="1547566"/>
                  </a:lnTo>
                  <a:lnTo>
                    <a:pt x="30255" y="1593179"/>
                  </a:lnTo>
                  <a:lnTo>
                    <a:pt x="40939" y="1638208"/>
                  </a:lnTo>
                  <a:lnTo>
                    <a:pt x="53155" y="1682624"/>
                  </a:lnTo>
                  <a:lnTo>
                    <a:pt x="66874" y="1726395"/>
                  </a:lnTo>
                  <a:lnTo>
                    <a:pt x="82067" y="1769494"/>
                  </a:lnTo>
                  <a:lnTo>
                    <a:pt x="98703" y="1811889"/>
                  </a:lnTo>
                  <a:lnTo>
                    <a:pt x="116754" y="1853552"/>
                  </a:lnTo>
                  <a:lnTo>
                    <a:pt x="136189" y="1894453"/>
                  </a:lnTo>
                  <a:lnTo>
                    <a:pt x="156979" y="1934563"/>
                  </a:lnTo>
                  <a:lnTo>
                    <a:pt x="179094" y="1973851"/>
                  </a:lnTo>
                  <a:lnTo>
                    <a:pt x="202505" y="2012287"/>
                  </a:lnTo>
                  <a:lnTo>
                    <a:pt x="227182" y="2049844"/>
                  </a:lnTo>
                  <a:lnTo>
                    <a:pt x="253095" y="2086490"/>
                  </a:lnTo>
                  <a:lnTo>
                    <a:pt x="280214" y="2122196"/>
                  </a:lnTo>
                  <a:lnTo>
                    <a:pt x="308511" y="2156932"/>
                  </a:lnTo>
                  <a:lnTo>
                    <a:pt x="337955" y="2190669"/>
                  </a:lnTo>
                  <a:lnTo>
                    <a:pt x="368517" y="2223378"/>
                  </a:lnTo>
                  <a:lnTo>
                    <a:pt x="400167" y="2255028"/>
                  </a:lnTo>
                  <a:lnTo>
                    <a:pt x="432875" y="2285590"/>
                  </a:lnTo>
                  <a:lnTo>
                    <a:pt x="466613" y="2315034"/>
                  </a:lnTo>
                  <a:lnTo>
                    <a:pt x="501349" y="2343330"/>
                  </a:lnTo>
                  <a:lnTo>
                    <a:pt x="537055" y="2370450"/>
                  </a:lnTo>
                  <a:lnTo>
                    <a:pt x="573701" y="2396363"/>
                  </a:lnTo>
                  <a:lnTo>
                    <a:pt x="611257" y="2421040"/>
                  </a:lnTo>
                  <a:lnTo>
                    <a:pt x="649694" y="2444450"/>
                  </a:lnTo>
                  <a:lnTo>
                    <a:pt x="688982" y="2466566"/>
                  </a:lnTo>
                  <a:lnTo>
                    <a:pt x="729091" y="2487356"/>
                  </a:lnTo>
                  <a:lnTo>
                    <a:pt x="769992" y="2506791"/>
                  </a:lnTo>
                  <a:lnTo>
                    <a:pt x="811656" y="2524841"/>
                  </a:lnTo>
                  <a:lnTo>
                    <a:pt x="854051" y="2541478"/>
                  </a:lnTo>
                  <a:lnTo>
                    <a:pt x="897150" y="2556670"/>
                  </a:lnTo>
                  <a:lnTo>
                    <a:pt x="940921" y="2570390"/>
                  </a:lnTo>
                  <a:lnTo>
                    <a:pt x="985336" y="2582606"/>
                  </a:lnTo>
                  <a:lnTo>
                    <a:pt x="1030365" y="2593290"/>
                  </a:lnTo>
                  <a:lnTo>
                    <a:pt x="1075979" y="2602411"/>
                  </a:lnTo>
                  <a:lnTo>
                    <a:pt x="1122147" y="2609940"/>
                  </a:lnTo>
                  <a:lnTo>
                    <a:pt x="1168840" y="2615848"/>
                  </a:lnTo>
                  <a:lnTo>
                    <a:pt x="1216028" y="2620104"/>
                  </a:lnTo>
                  <a:lnTo>
                    <a:pt x="1263682" y="2622680"/>
                  </a:lnTo>
                  <a:lnTo>
                    <a:pt x="1311772" y="2623545"/>
                  </a:lnTo>
                  <a:lnTo>
                    <a:pt x="1359863" y="2622680"/>
                  </a:lnTo>
                  <a:lnTo>
                    <a:pt x="1407517" y="2620104"/>
                  </a:lnTo>
                  <a:lnTo>
                    <a:pt x="1454705" y="2615848"/>
                  </a:lnTo>
                  <a:lnTo>
                    <a:pt x="1501398" y="2609940"/>
                  </a:lnTo>
                  <a:lnTo>
                    <a:pt x="1547566" y="2602411"/>
                  </a:lnTo>
                  <a:lnTo>
                    <a:pt x="1593179" y="2593290"/>
                  </a:lnTo>
                  <a:lnTo>
                    <a:pt x="1638208" y="2582606"/>
                  </a:lnTo>
                  <a:lnTo>
                    <a:pt x="1682624" y="2570390"/>
                  </a:lnTo>
                  <a:lnTo>
                    <a:pt x="1726395" y="2556670"/>
                  </a:lnTo>
                  <a:lnTo>
                    <a:pt x="1769494" y="2541478"/>
                  </a:lnTo>
                  <a:lnTo>
                    <a:pt x="1811889" y="2524841"/>
                  </a:lnTo>
                  <a:lnTo>
                    <a:pt x="1853552" y="2506791"/>
                  </a:lnTo>
                  <a:lnTo>
                    <a:pt x="1894453" y="2487356"/>
                  </a:lnTo>
                  <a:lnTo>
                    <a:pt x="1934563" y="2466566"/>
                  </a:lnTo>
                  <a:lnTo>
                    <a:pt x="1973851" y="2444450"/>
                  </a:lnTo>
                  <a:lnTo>
                    <a:pt x="2012287" y="2421040"/>
                  </a:lnTo>
                  <a:lnTo>
                    <a:pt x="2049844" y="2396363"/>
                  </a:lnTo>
                  <a:lnTo>
                    <a:pt x="2086490" y="2370450"/>
                  </a:lnTo>
                  <a:lnTo>
                    <a:pt x="2122196" y="2343330"/>
                  </a:lnTo>
                  <a:lnTo>
                    <a:pt x="2156932" y="2315034"/>
                  </a:lnTo>
                  <a:lnTo>
                    <a:pt x="2190669" y="2285590"/>
                  </a:lnTo>
                  <a:lnTo>
                    <a:pt x="2223378" y="2255028"/>
                  </a:lnTo>
                  <a:lnTo>
                    <a:pt x="2255028" y="2223378"/>
                  </a:lnTo>
                  <a:lnTo>
                    <a:pt x="2285590" y="2190669"/>
                  </a:lnTo>
                  <a:lnTo>
                    <a:pt x="2315034" y="2156932"/>
                  </a:lnTo>
                  <a:lnTo>
                    <a:pt x="2343330" y="2122196"/>
                  </a:lnTo>
                  <a:lnTo>
                    <a:pt x="2370450" y="2086490"/>
                  </a:lnTo>
                  <a:lnTo>
                    <a:pt x="2396363" y="2049844"/>
                  </a:lnTo>
                  <a:lnTo>
                    <a:pt x="2421040" y="2012287"/>
                  </a:lnTo>
                  <a:lnTo>
                    <a:pt x="2444450" y="1973851"/>
                  </a:lnTo>
                  <a:lnTo>
                    <a:pt x="2466566" y="1934563"/>
                  </a:lnTo>
                  <a:lnTo>
                    <a:pt x="2487356" y="1894453"/>
                  </a:lnTo>
                  <a:lnTo>
                    <a:pt x="2506791" y="1853552"/>
                  </a:lnTo>
                  <a:lnTo>
                    <a:pt x="2524841" y="1811889"/>
                  </a:lnTo>
                  <a:lnTo>
                    <a:pt x="2541478" y="1769494"/>
                  </a:lnTo>
                  <a:lnTo>
                    <a:pt x="2556670" y="1726395"/>
                  </a:lnTo>
                  <a:lnTo>
                    <a:pt x="2570390" y="1682624"/>
                  </a:lnTo>
                  <a:lnTo>
                    <a:pt x="2582606" y="1638208"/>
                  </a:lnTo>
                  <a:lnTo>
                    <a:pt x="2593290" y="1593179"/>
                  </a:lnTo>
                  <a:lnTo>
                    <a:pt x="2602411" y="1547566"/>
                  </a:lnTo>
                  <a:lnTo>
                    <a:pt x="2609940" y="1501398"/>
                  </a:lnTo>
                  <a:lnTo>
                    <a:pt x="2615848" y="1454705"/>
                  </a:lnTo>
                  <a:lnTo>
                    <a:pt x="2620104" y="1407517"/>
                  </a:lnTo>
                  <a:lnTo>
                    <a:pt x="2622680" y="1359863"/>
                  </a:lnTo>
                  <a:lnTo>
                    <a:pt x="2623545" y="1311772"/>
                  </a:lnTo>
                  <a:lnTo>
                    <a:pt x="2622680" y="1263682"/>
                  </a:lnTo>
                  <a:lnTo>
                    <a:pt x="2620104" y="1216028"/>
                  </a:lnTo>
                  <a:lnTo>
                    <a:pt x="2615848" y="1168840"/>
                  </a:lnTo>
                  <a:lnTo>
                    <a:pt x="2609940" y="1122147"/>
                  </a:lnTo>
                  <a:lnTo>
                    <a:pt x="2602411" y="1075979"/>
                  </a:lnTo>
                  <a:lnTo>
                    <a:pt x="2593290" y="1030365"/>
                  </a:lnTo>
                  <a:lnTo>
                    <a:pt x="2582606" y="985336"/>
                  </a:lnTo>
                  <a:lnTo>
                    <a:pt x="2570390" y="940921"/>
                  </a:lnTo>
                  <a:lnTo>
                    <a:pt x="2556670" y="897150"/>
                  </a:lnTo>
                  <a:lnTo>
                    <a:pt x="2541478" y="854051"/>
                  </a:lnTo>
                  <a:lnTo>
                    <a:pt x="2524841" y="811656"/>
                  </a:lnTo>
                  <a:lnTo>
                    <a:pt x="2506791" y="769992"/>
                  </a:lnTo>
                  <a:lnTo>
                    <a:pt x="2487356" y="729091"/>
                  </a:lnTo>
                  <a:lnTo>
                    <a:pt x="2466566" y="688982"/>
                  </a:lnTo>
                  <a:lnTo>
                    <a:pt x="2444450" y="649694"/>
                  </a:lnTo>
                  <a:lnTo>
                    <a:pt x="2421040" y="611257"/>
                  </a:lnTo>
                  <a:lnTo>
                    <a:pt x="2396363" y="573701"/>
                  </a:lnTo>
                  <a:lnTo>
                    <a:pt x="2370450" y="537055"/>
                  </a:lnTo>
                  <a:lnTo>
                    <a:pt x="2343330" y="501349"/>
                  </a:lnTo>
                  <a:lnTo>
                    <a:pt x="2315034" y="466613"/>
                  </a:lnTo>
                  <a:lnTo>
                    <a:pt x="2285590" y="432875"/>
                  </a:lnTo>
                  <a:lnTo>
                    <a:pt x="2255028" y="400167"/>
                  </a:lnTo>
                  <a:lnTo>
                    <a:pt x="2223378" y="368517"/>
                  </a:lnTo>
                  <a:lnTo>
                    <a:pt x="2190669" y="337955"/>
                  </a:lnTo>
                  <a:lnTo>
                    <a:pt x="2156932" y="308511"/>
                  </a:lnTo>
                  <a:lnTo>
                    <a:pt x="2122196" y="280214"/>
                  </a:lnTo>
                  <a:lnTo>
                    <a:pt x="2086490" y="253095"/>
                  </a:lnTo>
                  <a:lnTo>
                    <a:pt x="2049844" y="227182"/>
                  </a:lnTo>
                  <a:lnTo>
                    <a:pt x="2012287" y="202505"/>
                  </a:lnTo>
                  <a:lnTo>
                    <a:pt x="1973851" y="179094"/>
                  </a:lnTo>
                  <a:lnTo>
                    <a:pt x="1934563" y="156979"/>
                  </a:lnTo>
                  <a:lnTo>
                    <a:pt x="1894453" y="136189"/>
                  </a:lnTo>
                  <a:lnTo>
                    <a:pt x="1853552" y="116754"/>
                  </a:lnTo>
                  <a:lnTo>
                    <a:pt x="1811889" y="98703"/>
                  </a:lnTo>
                  <a:lnTo>
                    <a:pt x="1769494" y="82067"/>
                  </a:lnTo>
                  <a:lnTo>
                    <a:pt x="1726395" y="66874"/>
                  </a:lnTo>
                  <a:lnTo>
                    <a:pt x="1682624" y="53155"/>
                  </a:lnTo>
                  <a:lnTo>
                    <a:pt x="1638208" y="40939"/>
                  </a:lnTo>
                  <a:lnTo>
                    <a:pt x="1593179" y="30255"/>
                  </a:lnTo>
                  <a:lnTo>
                    <a:pt x="1547566" y="21134"/>
                  </a:lnTo>
                  <a:lnTo>
                    <a:pt x="1501398" y="13605"/>
                  </a:lnTo>
                  <a:lnTo>
                    <a:pt x="1454705" y="7697"/>
                  </a:lnTo>
                  <a:lnTo>
                    <a:pt x="1407517" y="3440"/>
                  </a:lnTo>
                  <a:lnTo>
                    <a:pt x="1359863" y="865"/>
                  </a:lnTo>
                  <a:lnTo>
                    <a:pt x="1311772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bg object 17">
              <a:extLst>
                <a:ext uri="{FF2B5EF4-FFF2-40B4-BE49-F238E27FC236}">
                  <a16:creationId xmlns:a16="http://schemas.microsoft.com/office/drawing/2014/main" id="{16EE17E8-C0E8-42E7-B321-77AFFA7DDDCE}"/>
                </a:ext>
              </a:extLst>
            </p:cNvPr>
            <p:cNvSpPr/>
            <p:nvPr/>
          </p:nvSpPr>
          <p:spPr>
            <a:xfrm>
              <a:off x="9601857" y="3839445"/>
              <a:ext cx="2623820" cy="2623820"/>
            </a:xfrm>
            <a:custGeom>
              <a:avLst/>
              <a:gdLst/>
              <a:ahLst/>
              <a:cxnLst/>
              <a:rect l="l" t="t" r="r" b="b"/>
              <a:pathLst>
                <a:path w="2623820" h="2623819">
                  <a:moveTo>
                    <a:pt x="1311772" y="0"/>
                  </a:moveTo>
                  <a:lnTo>
                    <a:pt x="1311772" y="1311772"/>
                  </a:lnTo>
                  <a:lnTo>
                    <a:pt x="89525" y="834560"/>
                  </a:lnTo>
                  <a:lnTo>
                    <a:pt x="72975" y="879316"/>
                  </a:lnTo>
                  <a:lnTo>
                    <a:pt x="58023" y="924820"/>
                  </a:lnTo>
                  <a:lnTo>
                    <a:pt x="44702" y="971041"/>
                  </a:lnTo>
                  <a:lnTo>
                    <a:pt x="33047" y="1017942"/>
                  </a:lnTo>
                  <a:lnTo>
                    <a:pt x="23091" y="1065492"/>
                  </a:lnTo>
                  <a:lnTo>
                    <a:pt x="14869" y="1113655"/>
                  </a:lnTo>
                  <a:lnTo>
                    <a:pt x="8415" y="1162399"/>
                  </a:lnTo>
                  <a:lnTo>
                    <a:pt x="3762" y="1211689"/>
                  </a:lnTo>
                  <a:lnTo>
                    <a:pt x="946" y="1261491"/>
                  </a:lnTo>
                  <a:lnTo>
                    <a:pt x="0" y="1311772"/>
                  </a:lnTo>
                  <a:lnTo>
                    <a:pt x="865" y="1359863"/>
                  </a:lnTo>
                  <a:lnTo>
                    <a:pt x="3440" y="1407517"/>
                  </a:lnTo>
                  <a:lnTo>
                    <a:pt x="7697" y="1454705"/>
                  </a:lnTo>
                  <a:lnTo>
                    <a:pt x="13605" y="1501398"/>
                  </a:lnTo>
                  <a:lnTo>
                    <a:pt x="21134" y="1547566"/>
                  </a:lnTo>
                  <a:lnTo>
                    <a:pt x="30255" y="1593179"/>
                  </a:lnTo>
                  <a:lnTo>
                    <a:pt x="40939" y="1638208"/>
                  </a:lnTo>
                  <a:lnTo>
                    <a:pt x="53155" y="1682624"/>
                  </a:lnTo>
                  <a:lnTo>
                    <a:pt x="66874" y="1726395"/>
                  </a:lnTo>
                  <a:lnTo>
                    <a:pt x="82067" y="1769494"/>
                  </a:lnTo>
                  <a:lnTo>
                    <a:pt x="98703" y="1811889"/>
                  </a:lnTo>
                  <a:lnTo>
                    <a:pt x="116754" y="1853552"/>
                  </a:lnTo>
                  <a:lnTo>
                    <a:pt x="136189" y="1894453"/>
                  </a:lnTo>
                  <a:lnTo>
                    <a:pt x="156979" y="1934563"/>
                  </a:lnTo>
                  <a:lnTo>
                    <a:pt x="179094" y="1973851"/>
                  </a:lnTo>
                  <a:lnTo>
                    <a:pt x="202505" y="2012287"/>
                  </a:lnTo>
                  <a:lnTo>
                    <a:pt x="227182" y="2049844"/>
                  </a:lnTo>
                  <a:lnTo>
                    <a:pt x="253095" y="2086490"/>
                  </a:lnTo>
                  <a:lnTo>
                    <a:pt x="280214" y="2122196"/>
                  </a:lnTo>
                  <a:lnTo>
                    <a:pt x="308511" y="2156932"/>
                  </a:lnTo>
                  <a:lnTo>
                    <a:pt x="337955" y="2190669"/>
                  </a:lnTo>
                  <a:lnTo>
                    <a:pt x="368517" y="2223378"/>
                  </a:lnTo>
                  <a:lnTo>
                    <a:pt x="400167" y="2255028"/>
                  </a:lnTo>
                  <a:lnTo>
                    <a:pt x="432875" y="2285590"/>
                  </a:lnTo>
                  <a:lnTo>
                    <a:pt x="466613" y="2315034"/>
                  </a:lnTo>
                  <a:lnTo>
                    <a:pt x="501349" y="2343330"/>
                  </a:lnTo>
                  <a:lnTo>
                    <a:pt x="537055" y="2370450"/>
                  </a:lnTo>
                  <a:lnTo>
                    <a:pt x="573701" y="2396363"/>
                  </a:lnTo>
                  <a:lnTo>
                    <a:pt x="611257" y="2421040"/>
                  </a:lnTo>
                  <a:lnTo>
                    <a:pt x="649694" y="2444450"/>
                  </a:lnTo>
                  <a:lnTo>
                    <a:pt x="688982" y="2466566"/>
                  </a:lnTo>
                  <a:lnTo>
                    <a:pt x="729091" y="2487356"/>
                  </a:lnTo>
                  <a:lnTo>
                    <a:pt x="769992" y="2506791"/>
                  </a:lnTo>
                  <a:lnTo>
                    <a:pt x="811656" y="2524841"/>
                  </a:lnTo>
                  <a:lnTo>
                    <a:pt x="854051" y="2541478"/>
                  </a:lnTo>
                  <a:lnTo>
                    <a:pt x="897150" y="2556670"/>
                  </a:lnTo>
                  <a:lnTo>
                    <a:pt x="940921" y="2570390"/>
                  </a:lnTo>
                  <a:lnTo>
                    <a:pt x="985336" y="2582606"/>
                  </a:lnTo>
                  <a:lnTo>
                    <a:pt x="1030365" y="2593290"/>
                  </a:lnTo>
                  <a:lnTo>
                    <a:pt x="1075979" y="2602411"/>
                  </a:lnTo>
                  <a:lnTo>
                    <a:pt x="1122147" y="2609940"/>
                  </a:lnTo>
                  <a:lnTo>
                    <a:pt x="1168840" y="2615848"/>
                  </a:lnTo>
                  <a:lnTo>
                    <a:pt x="1216028" y="2620104"/>
                  </a:lnTo>
                  <a:lnTo>
                    <a:pt x="1263682" y="2622680"/>
                  </a:lnTo>
                  <a:lnTo>
                    <a:pt x="1311772" y="2623545"/>
                  </a:lnTo>
                  <a:lnTo>
                    <a:pt x="1359863" y="2622680"/>
                  </a:lnTo>
                  <a:lnTo>
                    <a:pt x="1407517" y="2620104"/>
                  </a:lnTo>
                  <a:lnTo>
                    <a:pt x="1454705" y="2615848"/>
                  </a:lnTo>
                  <a:lnTo>
                    <a:pt x="1501398" y="2609940"/>
                  </a:lnTo>
                  <a:lnTo>
                    <a:pt x="1547566" y="2602411"/>
                  </a:lnTo>
                  <a:lnTo>
                    <a:pt x="1593179" y="2593290"/>
                  </a:lnTo>
                  <a:lnTo>
                    <a:pt x="1638208" y="2582606"/>
                  </a:lnTo>
                  <a:lnTo>
                    <a:pt x="1682624" y="2570390"/>
                  </a:lnTo>
                  <a:lnTo>
                    <a:pt x="1726395" y="2556670"/>
                  </a:lnTo>
                  <a:lnTo>
                    <a:pt x="1769494" y="2541478"/>
                  </a:lnTo>
                  <a:lnTo>
                    <a:pt x="1811889" y="2524841"/>
                  </a:lnTo>
                  <a:lnTo>
                    <a:pt x="1853552" y="2506791"/>
                  </a:lnTo>
                  <a:lnTo>
                    <a:pt x="1894453" y="2487356"/>
                  </a:lnTo>
                  <a:lnTo>
                    <a:pt x="1934563" y="2466566"/>
                  </a:lnTo>
                  <a:lnTo>
                    <a:pt x="1973851" y="2444450"/>
                  </a:lnTo>
                  <a:lnTo>
                    <a:pt x="2012287" y="2421040"/>
                  </a:lnTo>
                  <a:lnTo>
                    <a:pt x="2049844" y="2396363"/>
                  </a:lnTo>
                  <a:lnTo>
                    <a:pt x="2086490" y="2370450"/>
                  </a:lnTo>
                  <a:lnTo>
                    <a:pt x="2122196" y="2343330"/>
                  </a:lnTo>
                  <a:lnTo>
                    <a:pt x="2156932" y="2315034"/>
                  </a:lnTo>
                  <a:lnTo>
                    <a:pt x="2190669" y="2285590"/>
                  </a:lnTo>
                  <a:lnTo>
                    <a:pt x="2223378" y="2255028"/>
                  </a:lnTo>
                  <a:lnTo>
                    <a:pt x="2255028" y="2223378"/>
                  </a:lnTo>
                  <a:lnTo>
                    <a:pt x="2285590" y="2190669"/>
                  </a:lnTo>
                  <a:lnTo>
                    <a:pt x="2315034" y="2156932"/>
                  </a:lnTo>
                  <a:lnTo>
                    <a:pt x="2343330" y="2122196"/>
                  </a:lnTo>
                  <a:lnTo>
                    <a:pt x="2370450" y="2086490"/>
                  </a:lnTo>
                  <a:lnTo>
                    <a:pt x="2396363" y="2049844"/>
                  </a:lnTo>
                  <a:lnTo>
                    <a:pt x="2421040" y="2012287"/>
                  </a:lnTo>
                  <a:lnTo>
                    <a:pt x="2444450" y="1973851"/>
                  </a:lnTo>
                  <a:lnTo>
                    <a:pt x="2466566" y="1934563"/>
                  </a:lnTo>
                  <a:lnTo>
                    <a:pt x="2487356" y="1894453"/>
                  </a:lnTo>
                  <a:lnTo>
                    <a:pt x="2506791" y="1853552"/>
                  </a:lnTo>
                  <a:lnTo>
                    <a:pt x="2524841" y="1811889"/>
                  </a:lnTo>
                  <a:lnTo>
                    <a:pt x="2541478" y="1769494"/>
                  </a:lnTo>
                  <a:lnTo>
                    <a:pt x="2556670" y="1726395"/>
                  </a:lnTo>
                  <a:lnTo>
                    <a:pt x="2570390" y="1682624"/>
                  </a:lnTo>
                  <a:lnTo>
                    <a:pt x="2582606" y="1638208"/>
                  </a:lnTo>
                  <a:lnTo>
                    <a:pt x="2593290" y="1593179"/>
                  </a:lnTo>
                  <a:lnTo>
                    <a:pt x="2602411" y="1547566"/>
                  </a:lnTo>
                  <a:lnTo>
                    <a:pt x="2609940" y="1501398"/>
                  </a:lnTo>
                  <a:lnTo>
                    <a:pt x="2615848" y="1454705"/>
                  </a:lnTo>
                  <a:lnTo>
                    <a:pt x="2620104" y="1407517"/>
                  </a:lnTo>
                  <a:lnTo>
                    <a:pt x="2622680" y="1359863"/>
                  </a:lnTo>
                  <a:lnTo>
                    <a:pt x="2623545" y="1311772"/>
                  </a:lnTo>
                  <a:lnTo>
                    <a:pt x="2622680" y="1263682"/>
                  </a:lnTo>
                  <a:lnTo>
                    <a:pt x="2620104" y="1216028"/>
                  </a:lnTo>
                  <a:lnTo>
                    <a:pt x="2615848" y="1168840"/>
                  </a:lnTo>
                  <a:lnTo>
                    <a:pt x="2609940" y="1122147"/>
                  </a:lnTo>
                  <a:lnTo>
                    <a:pt x="2602411" y="1075979"/>
                  </a:lnTo>
                  <a:lnTo>
                    <a:pt x="2593290" y="1030365"/>
                  </a:lnTo>
                  <a:lnTo>
                    <a:pt x="2582606" y="985336"/>
                  </a:lnTo>
                  <a:lnTo>
                    <a:pt x="2570390" y="940921"/>
                  </a:lnTo>
                  <a:lnTo>
                    <a:pt x="2556670" y="897150"/>
                  </a:lnTo>
                  <a:lnTo>
                    <a:pt x="2541478" y="854051"/>
                  </a:lnTo>
                  <a:lnTo>
                    <a:pt x="2524841" y="811656"/>
                  </a:lnTo>
                  <a:lnTo>
                    <a:pt x="2506791" y="769992"/>
                  </a:lnTo>
                  <a:lnTo>
                    <a:pt x="2487356" y="729091"/>
                  </a:lnTo>
                  <a:lnTo>
                    <a:pt x="2466566" y="688982"/>
                  </a:lnTo>
                  <a:lnTo>
                    <a:pt x="2444450" y="649694"/>
                  </a:lnTo>
                  <a:lnTo>
                    <a:pt x="2421040" y="611257"/>
                  </a:lnTo>
                  <a:lnTo>
                    <a:pt x="2396363" y="573701"/>
                  </a:lnTo>
                  <a:lnTo>
                    <a:pt x="2370450" y="537055"/>
                  </a:lnTo>
                  <a:lnTo>
                    <a:pt x="2343330" y="501349"/>
                  </a:lnTo>
                  <a:lnTo>
                    <a:pt x="2315034" y="466613"/>
                  </a:lnTo>
                  <a:lnTo>
                    <a:pt x="2285590" y="432875"/>
                  </a:lnTo>
                  <a:lnTo>
                    <a:pt x="2255028" y="400167"/>
                  </a:lnTo>
                  <a:lnTo>
                    <a:pt x="2223378" y="368517"/>
                  </a:lnTo>
                  <a:lnTo>
                    <a:pt x="2190669" y="337955"/>
                  </a:lnTo>
                  <a:lnTo>
                    <a:pt x="2156932" y="308511"/>
                  </a:lnTo>
                  <a:lnTo>
                    <a:pt x="2122196" y="280214"/>
                  </a:lnTo>
                  <a:lnTo>
                    <a:pt x="2086490" y="253095"/>
                  </a:lnTo>
                  <a:lnTo>
                    <a:pt x="2049844" y="227182"/>
                  </a:lnTo>
                  <a:lnTo>
                    <a:pt x="2012287" y="202505"/>
                  </a:lnTo>
                  <a:lnTo>
                    <a:pt x="1973851" y="179094"/>
                  </a:lnTo>
                  <a:lnTo>
                    <a:pt x="1934563" y="156979"/>
                  </a:lnTo>
                  <a:lnTo>
                    <a:pt x="1894453" y="136189"/>
                  </a:lnTo>
                  <a:lnTo>
                    <a:pt x="1853552" y="116754"/>
                  </a:lnTo>
                  <a:lnTo>
                    <a:pt x="1811889" y="98703"/>
                  </a:lnTo>
                  <a:lnTo>
                    <a:pt x="1769494" y="82067"/>
                  </a:lnTo>
                  <a:lnTo>
                    <a:pt x="1726395" y="66874"/>
                  </a:lnTo>
                  <a:lnTo>
                    <a:pt x="1682624" y="53155"/>
                  </a:lnTo>
                  <a:lnTo>
                    <a:pt x="1638208" y="40939"/>
                  </a:lnTo>
                  <a:lnTo>
                    <a:pt x="1593179" y="30255"/>
                  </a:lnTo>
                  <a:lnTo>
                    <a:pt x="1547566" y="21134"/>
                  </a:lnTo>
                  <a:lnTo>
                    <a:pt x="1501398" y="13605"/>
                  </a:lnTo>
                  <a:lnTo>
                    <a:pt x="1454705" y="7697"/>
                  </a:lnTo>
                  <a:lnTo>
                    <a:pt x="1407517" y="3440"/>
                  </a:lnTo>
                  <a:lnTo>
                    <a:pt x="1359863" y="865"/>
                  </a:lnTo>
                  <a:lnTo>
                    <a:pt x="1311772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3306026" y="6351317"/>
            <a:ext cx="945839" cy="1088750"/>
            <a:chOff x="3388103" y="5598900"/>
            <a:chExt cx="781685" cy="899794"/>
          </a:xfrm>
        </p:grpSpPr>
        <p:sp>
          <p:nvSpPr>
            <p:cNvPr id="11" name="object 11"/>
            <p:cNvSpPr/>
            <p:nvPr/>
          </p:nvSpPr>
          <p:spPr>
            <a:xfrm>
              <a:off x="3551237" y="5625215"/>
              <a:ext cx="422909" cy="624840"/>
            </a:xfrm>
            <a:custGeom>
              <a:avLst/>
              <a:gdLst/>
              <a:ahLst/>
              <a:cxnLst/>
              <a:rect l="l" t="t" r="r" b="b"/>
              <a:pathLst>
                <a:path w="422910" h="624839">
                  <a:moveTo>
                    <a:pt x="422554" y="343166"/>
                  </a:moveTo>
                  <a:lnTo>
                    <a:pt x="408800" y="299821"/>
                  </a:lnTo>
                  <a:lnTo>
                    <a:pt x="386892" y="250228"/>
                  </a:lnTo>
                  <a:lnTo>
                    <a:pt x="362546" y="199517"/>
                  </a:lnTo>
                  <a:lnTo>
                    <a:pt x="341439" y="152831"/>
                  </a:lnTo>
                  <a:lnTo>
                    <a:pt x="322605" y="116268"/>
                  </a:lnTo>
                  <a:lnTo>
                    <a:pt x="296519" y="81064"/>
                  </a:lnTo>
                  <a:lnTo>
                    <a:pt x="264833" y="51638"/>
                  </a:lnTo>
                  <a:lnTo>
                    <a:pt x="229235" y="32385"/>
                  </a:lnTo>
                  <a:lnTo>
                    <a:pt x="191376" y="27698"/>
                  </a:lnTo>
                  <a:lnTo>
                    <a:pt x="152920" y="41973"/>
                  </a:lnTo>
                  <a:lnTo>
                    <a:pt x="135369" y="60312"/>
                  </a:lnTo>
                  <a:lnTo>
                    <a:pt x="129844" y="45847"/>
                  </a:lnTo>
                  <a:lnTo>
                    <a:pt x="109626" y="0"/>
                  </a:lnTo>
                  <a:lnTo>
                    <a:pt x="83527" y="4660"/>
                  </a:lnTo>
                  <a:lnTo>
                    <a:pt x="60782" y="33261"/>
                  </a:lnTo>
                  <a:lnTo>
                    <a:pt x="41490" y="78041"/>
                  </a:lnTo>
                  <a:lnTo>
                    <a:pt x="25819" y="131203"/>
                  </a:lnTo>
                  <a:lnTo>
                    <a:pt x="13893" y="184975"/>
                  </a:lnTo>
                  <a:lnTo>
                    <a:pt x="5829" y="231571"/>
                  </a:lnTo>
                  <a:lnTo>
                    <a:pt x="0" y="301129"/>
                  </a:lnTo>
                  <a:lnTo>
                    <a:pt x="2095" y="339013"/>
                  </a:lnTo>
                  <a:lnTo>
                    <a:pt x="8712" y="376212"/>
                  </a:lnTo>
                  <a:lnTo>
                    <a:pt x="20497" y="412064"/>
                  </a:lnTo>
                  <a:lnTo>
                    <a:pt x="27012" y="426529"/>
                  </a:lnTo>
                  <a:lnTo>
                    <a:pt x="41021" y="455028"/>
                  </a:lnTo>
                  <a:lnTo>
                    <a:pt x="47523" y="469493"/>
                  </a:lnTo>
                  <a:lnTo>
                    <a:pt x="53009" y="484466"/>
                  </a:lnTo>
                  <a:lnTo>
                    <a:pt x="56946" y="499897"/>
                  </a:lnTo>
                  <a:lnTo>
                    <a:pt x="58762" y="515594"/>
                  </a:lnTo>
                  <a:lnTo>
                    <a:pt x="57899" y="531342"/>
                  </a:lnTo>
                  <a:lnTo>
                    <a:pt x="53657" y="546709"/>
                  </a:lnTo>
                  <a:lnTo>
                    <a:pt x="45948" y="560641"/>
                  </a:lnTo>
                  <a:lnTo>
                    <a:pt x="35090" y="571944"/>
                  </a:lnTo>
                  <a:lnTo>
                    <a:pt x="21386" y="579399"/>
                  </a:lnTo>
                  <a:lnTo>
                    <a:pt x="45046" y="586409"/>
                  </a:lnTo>
                  <a:lnTo>
                    <a:pt x="69786" y="586905"/>
                  </a:lnTo>
                  <a:lnTo>
                    <a:pt x="94170" y="581482"/>
                  </a:lnTo>
                  <a:lnTo>
                    <a:pt x="116738" y="570763"/>
                  </a:lnTo>
                  <a:lnTo>
                    <a:pt x="130200" y="560425"/>
                  </a:lnTo>
                  <a:lnTo>
                    <a:pt x="133819" y="606145"/>
                  </a:lnTo>
                  <a:lnTo>
                    <a:pt x="154101" y="614108"/>
                  </a:lnTo>
                  <a:lnTo>
                    <a:pt x="204266" y="624230"/>
                  </a:lnTo>
                  <a:lnTo>
                    <a:pt x="268287" y="615823"/>
                  </a:lnTo>
                  <a:lnTo>
                    <a:pt x="330136" y="568223"/>
                  </a:lnTo>
                  <a:lnTo>
                    <a:pt x="378752" y="472706"/>
                  </a:lnTo>
                  <a:lnTo>
                    <a:pt x="402653" y="423100"/>
                  </a:lnTo>
                  <a:lnTo>
                    <a:pt x="422478" y="375119"/>
                  </a:lnTo>
                  <a:lnTo>
                    <a:pt x="422554" y="34316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470982" y="5996166"/>
              <a:ext cx="613410" cy="502920"/>
            </a:xfrm>
            <a:custGeom>
              <a:avLst/>
              <a:gdLst/>
              <a:ahLst/>
              <a:cxnLst/>
              <a:rect l="l" t="t" r="r" b="b"/>
              <a:pathLst>
                <a:path w="613410" h="502920">
                  <a:moveTo>
                    <a:pt x="373979" y="0"/>
                  </a:moveTo>
                  <a:lnTo>
                    <a:pt x="239282" y="0"/>
                  </a:lnTo>
                  <a:lnTo>
                    <a:pt x="241934" y="64119"/>
                  </a:lnTo>
                  <a:lnTo>
                    <a:pt x="239447" y="99901"/>
                  </a:lnTo>
                  <a:lnTo>
                    <a:pt x="228788" y="120315"/>
                  </a:lnTo>
                  <a:lnTo>
                    <a:pt x="206923" y="138328"/>
                  </a:lnTo>
                  <a:lnTo>
                    <a:pt x="165955" y="153217"/>
                  </a:lnTo>
                  <a:lnTo>
                    <a:pt x="110254" y="162275"/>
                  </a:lnTo>
                  <a:lnTo>
                    <a:pt x="55157" y="175470"/>
                  </a:lnTo>
                  <a:lnTo>
                    <a:pt x="16004" y="202768"/>
                  </a:lnTo>
                  <a:lnTo>
                    <a:pt x="0" y="243282"/>
                  </a:lnTo>
                  <a:lnTo>
                    <a:pt x="4971" y="281081"/>
                  </a:lnTo>
                  <a:lnTo>
                    <a:pt x="23546" y="316033"/>
                  </a:lnTo>
                  <a:lnTo>
                    <a:pt x="48351" y="348004"/>
                  </a:lnTo>
                  <a:lnTo>
                    <a:pt x="72014" y="376862"/>
                  </a:lnTo>
                  <a:lnTo>
                    <a:pt x="87162" y="402475"/>
                  </a:lnTo>
                  <a:lnTo>
                    <a:pt x="96838" y="428971"/>
                  </a:lnTo>
                  <a:lnTo>
                    <a:pt x="105466" y="454385"/>
                  </a:lnTo>
                  <a:lnTo>
                    <a:pt x="113079" y="478844"/>
                  </a:lnTo>
                  <a:lnTo>
                    <a:pt x="119712" y="502475"/>
                  </a:lnTo>
                  <a:lnTo>
                    <a:pt x="493549" y="502475"/>
                  </a:lnTo>
                  <a:lnTo>
                    <a:pt x="507786" y="454385"/>
                  </a:lnTo>
                  <a:lnTo>
                    <a:pt x="526099" y="402475"/>
                  </a:lnTo>
                  <a:lnTo>
                    <a:pt x="564907" y="348004"/>
                  </a:lnTo>
                  <a:lnTo>
                    <a:pt x="589709" y="316033"/>
                  </a:lnTo>
                  <a:lnTo>
                    <a:pt x="608280" y="281081"/>
                  </a:lnTo>
                  <a:lnTo>
                    <a:pt x="613250" y="243282"/>
                  </a:lnTo>
                  <a:lnTo>
                    <a:pt x="597245" y="202768"/>
                  </a:lnTo>
                  <a:lnTo>
                    <a:pt x="558087" y="175470"/>
                  </a:lnTo>
                  <a:lnTo>
                    <a:pt x="502996" y="162275"/>
                  </a:lnTo>
                  <a:lnTo>
                    <a:pt x="447303" y="153217"/>
                  </a:lnTo>
                  <a:lnTo>
                    <a:pt x="406338" y="138328"/>
                  </a:lnTo>
                  <a:lnTo>
                    <a:pt x="385262" y="104825"/>
                  </a:lnTo>
                  <a:lnTo>
                    <a:pt x="375919" y="58596"/>
                  </a:lnTo>
                  <a:lnTo>
                    <a:pt x="373695" y="17650"/>
                  </a:lnTo>
                  <a:lnTo>
                    <a:pt x="3739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471583" y="6133993"/>
              <a:ext cx="612140" cy="365125"/>
            </a:xfrm>
            <a:custGeom>
              <a:avLst/>
              <a:gdLst/>
              <a:ahLst/>
              <a:cxnLst/>
              <a:rect l="l" t="t" r="r" b="b"/>
              <a:pathLst>
                <a:path w="612139" h="365125">
                  <a:moveTo>
                    <a:pt x="414733" y="0"/>
                  </a:moveTo>
                  <a:lnTo>
                    <a:pt x="305970" y="109143"/>
                  </a:lnTo>
                  <a:lnTo>
                    <a:pt x="199862" y="3225"/>
                  </a:lnTo>
                  <a:lnTo>
                    <a:pt x="117833" y="24448"/>
                  </a:lnTo>
                  <a:lnTo>
                    <a:pt x="71889" y="37849"/>
                  </a:lnTo>
                  <a:lnTo>
                    <a:pt x="45287" y="49120"/>
                  </a:lnTo>
                  <a:lnTo>
                    <a:pt x="21287" y="63957"/>
                  </a:lnTo>
                  <a:lnTo>
                    <a:pt x="0" y="95846"/>
                  </a:lnTo>
                  <a:lnTo>
                    <a:pt x="4387" y="137345"/>
                  </a:lnTo>
                  <a:lnTo>
                    <a:pt x="24723" y="180580"/>
                  </a:lnTo>
                  <a:lnTo>
                    <a:pt x="51284" y="217677"/>
                  </a:lnTo>
                  <a:lnTo>
                    <a:pt x="61947" y="230475"/>
                  </a:lnTo>
                  <a:lnTo>
                    <a:pt x="71549" y="242777"/>
                  </a:lnTo>
                  <a:lnTo>
                    <a:pt x="94164" y="291645"/>
                  </a:lnTo>
                  <a:lnTo>
                    <a:pt x="110267" y="341158"/>
                  </a:lnTo>
                  <a:lnTo>
                    <a:pt x="116855" y="364655"/>
                  </a:lnTo>
                  <a:lnTo>
                    <a:pt x="495200" y="364655"/>
                  </a:lnTo>
                  <a:lnTo>
                    <a:pt x="509353" y="316845"/>
                  </a:lnTo>
                  <a:lnTo>
                    <a:pt x="527496" y="265341"/>
                  </a:lnTo>
                  <a:lnTo>
                    <a:pt x="550119" y="230474"/>
                  </a:lnTo>
                  <a:lnTo>
                    <a:pt x="560770" y="217677"/>
                  </a:lnTo>
                  <a:lnTo>
                    <a:pt x="587329" y="182125"/>
                  </a:lnTo>
                  <a:lnTo>
                    <a:pt x="607618" y="140773"/>
                  </a:lnTo>
                  <a:lnTo>
                    <a:pt x="611880" y="97362"/>
                  </a:lnTo>
                  <a:lnTo>
                    <a:pt x="590361" y="55638"/>
                  </a:lnTo>
                  <a:lnTo>
                    <a:pt x="556094" y="36943"/>
                  </a:lnTo>
                  <a:lnTo>
                    <a:pt x="503023" y="20808"/>
                  </a:lnTo>
                  <a:lnTo>
                    <a:pt x="414733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388093" y="6134003"/>
              <a:ext cx="781685" cy="365125"/>
            </a:xfrm>
            <a:custGeom>
              <a:avLst/>
              <a:gdLst/>
              <a:ahLst/>
              <a:cxnLst/>
              <a:rect l="l" t="t" r="r" b="b"/>
              <a:pathLst>
                <a:path w="781685" h="365125">
                  <a:moveTo>
                    <a:pt x="329996" y="364642"/>
                  </a:moveTo>
                  <a:lnTo>
                    <a:pt x="283337" y="3225"/>
                  </a:lnTo>
                  <a:lnTo>
                    <a:pt x="227571" y="15557"/>
                  </a:lnTo>
                  <a:lnTo>
                    <a:pt x="177482" y="24942"/>
                  </a:lnTo>
                  <a:lnTo>
                    <a:pt x="134912" y="35674"/>
                  </a:lnTo>
                  <a:lnTo>
                    <a:pt x="98564" y="53911"/>
                  </a:lnTo>
                  <a:lnTo>
                    <a:pt x="73736" y="88925"/>
                  </a:lnTo>
                  <a:lnTo>
                    <a:pt x="56362" y="129844"/>
                  </a:lnTo>
                  <a:lnTo>
                    <a:pt x="39966" y="180606"/>
                  </a:lnTo>
                  <a:lnTo>
                    <a:pt x="24904" y="238493"/>
                  </a:lnTo>
                  <a:lnTo>
                    <a:pt x="11468" y="300748"/>
                  </a:lnTo>
                  <a:lnTo>
                    <a:pt x="0" y="364642"/>
                  </a:lnTo>
                  <a:lnTo>
                    <a:pt x="329996" y="364642"/>
                  </a:lnTo>
                  <a:close/>
                </a:path>
                <a:path w="781685" h="365125">
                  <a:moveTo>
                    <a:pt x="781507" y="364642"/>
                  </a:moveTo>
                  <a:lnTo>
                    <a:pt x="770039" y="300710"/>
                  </a:lnTo>
                  <a:lnTo>
                    <a:pt x="756602" y="238404"/>
                  </a:lnTo>
                  <a:lnTo>
                    <a:pt x="741514" y="180492"/>
                  </a:lnTo>
                  <a:lnTo>
                    <a:pt x="725119" y="129717"/>
                  </a:lnTo>
                  <a:lnTo>
                    <a:pt x="707720" y="88811"/>
                  </a:lnTo>
                  <a:lnTo>
                    <a:pt x="683742" y="54521"/>
                  </a:lnTo>
                  <a:lnTo>
                    <a:pt x="646328" y="33794"/>
                  </a:lnTo>
                  <a:lnTo>
                    <a:pt x="602195" y="20358"/>
                  </a:lnTo>
                  <a:lnTo>
                    <a:pt x="551700" y="9867"/>
                  </a:lnTo>
                  <a:lnTo>
                    <a:pt x="498195" y="0"/>
                  </a:lnTo>
                  <a:lnTo>
                    <a:pt x="451370" y="364642"/>
                  </a:lnTo>
                  <a:lnTo>
                    <a:pt x="781507" y="364642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606050" y="6125722"/>
              <a:ext cx="346075" cy="373380"/>
            </a:xfrm>
            <a:custGeom>
              <a:avLst/>
              <a:gdLst/>
              <a:ahLst/>
              <a:cxnLst/>
              <a:rect l="l" t="t" r="r" b="b"/>
              <a:pathLst>
                <a:path w="346075" h="373379">
                  <a:moveTo>
                    <a:pt x="112966" y="372922"/>
                  </a:moveTo>
                  <a:lnTo>
                    <a:pt x="72910" y="0"/>
                  </a:lnTo>
                  <a:lnTo>
                    <a:pt x="23723" y="21056"/>
                  </a:lnTo>
                  <a:lnTo>
                    <a:pt x="12852" y="118884"/>
                  </a:lnTo>
                  <a:lnTo>
                    <a:pt x="65379" y="113093"/>
                  </a:lnTo>
                  <a:lnTo>
                    <a:pt x="0" y="149885"/>
                  </a:lnTo>
                  <a:lnTo>
                    <a:pt x="98755" y="372922"/>
                  </a:lnTo>
                  <a:lnTo>
                    <a:pt x="112966" y="372922"/>
                  </a:lnTo>
                  <a:close/>
                </a:path>
                <a:path w="346075" h="373379">
                  <a:moveTo>
                    <a:pt x="345503" y="149885"/>
                  </a:moveTo>
                  <a:lnTo>
                    <a:pt x="280111" y="113093"/>
                  </a:lnTo>
                  <a:lnTo>
                    <a:pt x="332651" y="118884"/>
                  </a:lnTo>
                  <a:lnTo>
                    <a:pt x="321767" y="21056"/>
                  </a:lnTo>
                  <a:lnTo>
                    <a:pt x="272592" y="0"/>
                  </a:lnTo>
                  <a:lnTo>
                    <a:pt x="232537" y="372922"/>
                  </a:lnTo>
                  <a:lnTo>
                    <a:pt x="246748" y="372922"/>
                  </a:lnTo>
                  <a:lnTo>
                    <a:pt x="345503" y="149885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604259" y="5626574"/>
              <a:ext cx="353060" cy="426720"/>
            </a:xfrm>
            <a:custGeom>
              <a:avLst/>
              <a:gdLst/>
              <a:ahLst/>
              <a:cxnLst/>
              <a:rect l="l" t="t" r="r" b="b"/>
              <a:pathLst>
                <a:path w="353060" h="426720">
                  <a:moveTo>
                    <a:pt x="352869" y="232486"/>
                  </a:moveTo>
                  <a:lnTo>
                    <a:pt x="344322" y="207391"/>
                  </a:lnTo>
                  <a:lnTo>
                    <a:pt x="335711" y="200837"/>
                  </a:lnTo>
                  <a:lnTo>
                    <a:pt x="329387" y="200279"/>
                  </a:lnTo>
                  <a:lnTo>
                    <a:pt x="327113" y="202463"/>
                  </a:lnTo>
                  <a:lnTo>
                    <a:pt x="329666" y="170662"/>
                  </a:lnTo>
                  <a:lnTo>
                    <a:pt x="327533" y="123215"/>
                  </a:lnTo>
                  <a:lnTo>
                    <a:pt x="317728" y="81876"/>
                  </a:lnTo>
                  <a:lnTo>
                    <a:pt x="298919" y="47752"/>
                  </a:lnTo>
                  <a:lnTo>
                    <a:pt x="269773" y="21971"/>
                  </a:lnTo>
                  <a:lnTo>
                    <a:pt x="228930" y="5676"/>
                  </a:lnTo>
                  <a:lnTo>
                    <a:pt x="175056" y="0"/>
                  </a:lnTo>
                  <a:lnTo>
                    <a:pt x="121183" y="5702"/>
                  </a:lnTo>
                  <a:lnTo>
                    <a:pt x="80365" y="22047"/>
                  </a:lnTo>
                  <a:lnTo>
                    <a:pt x="51231" y="47879"/>
                  </a:lnTo>
                  <a:lnTo>
                    <a:pt x="32435" y="82042"/>
                  </a:lnTo>
                  <a:lnTo>
                    <a:pt x="22631" y="123393"/>
                  </a:lnTo>
                  <a:lnTo>
                    <a:pt x="20485" y="170789"/>
                  </a:lnTo>
                  <a:lnTo>
                    <a:pt x="22821" y="200342"/>
                  </a:lnTo>
                  <a:lnTo>
                    <a:pt x="17157" y="200837"/>
                  </a:lnTo>
                  <a:lnTo>
                    <a:pt x="8547" y="207391"/>
                  </a:lnTo>
                  <a:lnTo>
                    <a:pt x="0" y="232486"/>
                  </a:lnTo>
                  <a:lnTo>
                    <a:pt x="7429" y="266395"/>
                  </a:lnTo>
                  <a:lnTo>
                    <a:pt x="25298" y="293420"/>
                  </a:lnTo>
                  <a:lnTo>
                    <a:pt x="43738" y="296976"/>
                  </a:lnTo>
                  <a:lnTo>
                    <a:pt x="57378" y="330149"/>
                  </a:lnTo>
                  <a:lnTo>
                    <a:pt x="83527" y="370649"/>
                  </a:lnTo>
                  <a:lnTo>
                    <a:pt x="113309" y="400977"/>
                  </a:lnTo>
                  <a:lnTo>
                    <a:pt x="144538" y="420001"/>
                  </a:lnTo>
                  <a:lnTo>
                    <a:pt x="175056" y="426593"/>
                  </a:lnTo>
                  <a:lnTo>
                    <a:pt x="205562" y="420001"/>
                  </a:lnTo>
                  <a:lnTo>
                    <a:pt x="236778" y="400989"/>
                  </a:lnTo>
                  <a:lnTo>
                    <a:pt x="266534" y="370674"/>
                  </a:lnTo>
                  <a:lnTo>
                    <a:pt x="292684" y="330161"/>
                  </a:lnTo>
                  <a:lnTo>
                    <a:pt x="306070" y="297561"/>
                  </a:lnTo>
                  <a:lnTo>
                    <a:pt x="327571" y="293420"/>
                  </a:lnTo>
                  <a:lnTo>
                    <a:pt x="345440" y="266395"/>
                  </a:lnTo>
                  <a:lnTo>
                    <a:pt x="352869" y="23248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06118" y="5624403"/>
              <a:ext cx="73653" cy="207860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3660000" y="5598901"/>
              <a:ext cx="342900" cy="693420"/>
            </a:xfrm>
            <a:custGeom>
              <a:avLst/>
              <a:gdLst/>
              <a:ahLst/>
              <a:cxnLst/>
              <a:rect l="l" t="t" r="r" b="b"/>
              <a:pathLst>
                <a:path w="342900" h="693420">
                  <a:moveTo>
                    <a:pt x="342607" y="370217"/>
                  </a:moveTo>
                  <a:lnTo>
                    <a:pt x="337858" y="324662"/>
                  </a:lnTo>
                  <a:lnTo>
                    <a:pt x="327609" y="281825"/>
                  </a:lnTo>
                  <a:lnTo>
                    <a:pt x="318236" y="259613"/>
                  </a:lnTo>
                  <a:lnTo>
                    <a:pt x="319163" y="252793"/>
                  </a:lnTo>
                  <a:lnTo>
                    <a:pt x="318439" y="206425"/>
                  </a:lnTo>
                  <a:lnTo>
                    <a:pt x="310959" y="163639"/>
                  </a:lnTo>
                  <a:lnTo>
                    <a:pt x="297332" y="124841"/>
                  </a:lnTo>
                  <a:lnTo>
                    <a:pt x="278193" y="90462"/>
                  </a:lnTo>
                  <a:lnTo>
                    <a:pt x="225844" y="36715"/>
                  </a:lnTo>
                  <a:lnTo>
                    <a:pt x="158902" y="5816"/>
                  </a:lnTo>
                  <a:lnTo>
                    <a:pt x="121500" y="0"/>
                  </a:lnTo>
                  <a:lnTo>
                    <a:pt x="82334" y="1206"/>
                  </a:lnTo>
                  <a:lnTo>
                    <a:pt x="41986" y="9829"/>
                  </a:lnTo>
                  <a:lnTo>
                    <a:pt x="1104" y="26314"/>
                  </a:lnTo>
                  <a:lnTo>
                    <a:pt x="0" y="40360"/>
                  </a:lnTo>
                  <a:lnTo>
                    <a:pt x="5080" y="52933"/>
                  </a:lnTo>
                  <a:lnTo>
                    <a:pt x="8521" y="57302"/>
                  </a:lnTo>
                  <a:lnTo>
                    <a:pt x="10769" y="79756"/>
                  </a:lnTo>
                  <a:lnTo>
                    <a:pt x="43624" y="133235"/>
                  </a:lnTo>
                  <a:lnTo>
                    <a:pt x="87261" y="168325"/>
                  </a:lnTo>
                  <a:lnTo>
                    <a:pt x="135547" y="188468"/>
                  </a:lnTo>
                  <a:lnTo>
                    <a:pt x="160375" y="196405"/>
                  </a:lnTo>
                  <a:lnTo>
                    <a:pt x="185089" y="205003"/>
                  </a:lnTo>
                  <a:lnTo>
                    <a:pt x="231711" y="229870"/>
                  </a:lnTo>
                  <a:lnTo>
                    <a:pt x="266877" y="269989"/>
                  </a:lnTo>
                  <a:lnTo>
                    <a:pt x="285838" y="322376"/>
                  </a:lnTo>
                  <a:lnTo>
                    <a:pt x="289102" y="351548"/>
                  </a:lnTo>
                  <a:lnTo>
                    <a:pt x="287489" y="381177"/>
                  </a:lnTo>
                  <a:lnTo>
                    <a:pt x="271538" y="438111"/>
                  </a:lnTo>
                  <a:lnTo>
                    <a:pt x="238988" y="490867"/>
                  </a:lnTo>
                  <a:lnTo>
                    <a:pt x="210667" y="519391"/>
                  </a:lnTo>
                  <a:lnTo>
                    <a:pt x="182384" y="550710"/>
                  </a:lnTo>
                  <a:lnTo>
                    <a:pt x="162242" y="585673"/>
                  </a:lnTo>
                  <a:lnTo>
                    <a:pt x="158356" y="625132"/>
                  </a:lnTo>
                  <a:lnTo>
                    <a:pt x="178790" y="669937"/>
                  </a:lnTo>
                  <a:lnTo>
                    <a:pt x="188163" y="679450"/>
                  </a:lnTo>
                  <a:lnTo>
                    <a:pt x="200190" y="686638"/>
                  </a:lnTo>
                  <a:lnTo>
                    <a:pt x="214045" y="691210"/>
                  </a:lnTo>
                  <a:lnTo>
                    <a:pt x="228942" y="692835"/>
                  </a:lnTo>
                  <a:lnTo>
                    <a:pt x="221005" y="663295"/>
                  </a:lnTo>
                  <a:lnTo>
                    <a:pt x="223139" y="639635"/>
                  </a:lnTo>
                  <a:lnTo>
                    <a:pt x="233172" y="619429"/>
                  </a:lnTo>
                  <a:lnTo>
                    <a:pt x="248920" y="600252"/>
                  </a:lnTo>
                  <a:lnTo>
                    <a:pt x="268249" y="579640"/>
                  </a:lnTo>
                  <a:lnTo>
                    <a:pt x="288975" y="555193"/>
                  </a:lnTo>
                  <a:lnTo>
                    <a:pt x="308940" y="524459"/>
                  </a:lnTo>
                  <a:lnTo>
                    <a:pt x="325983" y="485000"/>
                  </a:lnTo>
                  <a:lnTo>
                    <a:pt x="337921" y="434403"/>
                  </a:lnTo>
                  <a:lnTo>
                    <a:pt x="342607" y="370217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709650" y="5468159"/>
            <a:ext cx="8251190" cy="433701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9588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755"/>
              </a:spcBef>
            </a:pPr>
            <a:r>
              <a:rPr sz="1700" b="1" spc="55" dirty="0">
                <a:solidFill>
                  <a:srgbClr val="FFFFFF"/>
                </a:solidFill>
                <a:latin typeface="+mj-lt"/>
                <a:cs typeface="Open Sans"/>
              </a:rPr>
              <a:t>POLICY</a:t>
            </a:r>
            <a:r>
              <a:rPr sz="1700" b="1" spc="-3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60" dirty="0">
                <a:solidFill>
                  <a:srgbClr val="FFFFFF"/>
                </a:solidFill>
                <a:latin typeface="+mj-lt"/>
                <a:cs typeface="Open Sans"/>
              </a:rPr>
              <a:t>FRAMEWORK</a:t>
            </a:r>
            <a:endParaRPr sz="1700">
              <a:latin typeface="+mj-lt"/>
              <a:cs typeface="Open San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4730" y="1273855"/>
            <a:ext cx="5063490" cy="404149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10477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825"/>
              </a:spcBef>
            </a:pPr>
            <a:r>
              <a:rPr sz="1700" b="1" spc="35" dirty="0">
                <a:solidFill>
                  <a:srgbClr val="FFFFFF"/>
                </a:solidFill>
                <a:latin typeface="+mj-lt"/>
                <a:cs typeface="Open Sans"/>
              </a:rPr>
              <a:t>SERVICE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60" dirty="0">
                <a:solidFill>
                  <a:srgbClr val="FFFFFF"/>
                </a:solidFill>
                <a:latin typeface="+mj-lt"/>
                <a:cs typeface="Open Sans"/>
              </a:rPr>
              <a:t>PROVISION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30" dirty="0">
                <a:solidFill>
                  <a:srgbClr val="FFFFFF"/>
                </a:solidFill>
                <a:latin typeface="+mj-lt"/>
                <a:cs typeface="Open Sans"/>
              </a:rPr>
              <a:t>&amp;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50" dirty="0">
                <a:solidFill>
                  <a:srgbClr val="FFFFFF"/>
                </a:solidFill>
                <a:latin typeface="+mj-lt"/>
                <a:cs typeface="Open Sans"/>
              </a:rPr>
              <a:t>UPTAKE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39566" y="5296964"/>
            <a:ext cx="13642340" cy="0"/>
          </a:xfrm>
          <a:custGeom>
            <a:avLst/>
            <a:gdLst/>
            <a:ahLst/>
            <a:cxnLst/>
            <a:rect l="l" t="t" r="r" b="b"/>
            <a:pathLst>
              <a:path w="13642340">
                <a:moveTo>
                  <a:pt x="0" y="0"/>
                </a:moveTo>
                <a:lnTo>
                  <a:pt x="13642276" y="0"/>
                </a:lnTo>
              </a:path>
            </a:pathLst>
          </a:custGeom>
          <a:ln w="2540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6529399" y="1199415"/>
            <a:ext cx="2418656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6390">
              <a:lnSpc>
                <a:spcPct val="100000"/>
              </a:lnSpc>
              <a:spcBef>
                <a:spcPts val="105"/>
              </a:spcBef>
            </a:pPr>
            <a:r>
              <a:rPr lang="fr-CH" sz="4000" spc="20" dirty="0">
                <a:latin typeface="+mj-lt"/>
              </a:rPr>
              <a:t>143,000</a:t>
            </a:r>
            <a:endParaRPr sz="4000" spc="20" dirty="0">
              <a:latin typeface="+mj-l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306935" y="1084160"/>
            <a:ext cx="2250440" cy="1658787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lang="fr-CH" sz="4000" b="1" spc="20" dirty="0">
                <a:solidFill>
                  <a:srgbClr val="BA2D6B"/>
                </a:solidFill>
                <a:latin typeface="+mj-lt"/>
                <a:cs typeface="Open Sans"/>
              </a:rPr>
              <a:t>684,000</a:t>
            </a:r>
            <a:endParaRPr sz="4000" dirty="0">
              <a:latin typeface="+mj-lt"/>
              <a:cs typeface="Open Sans"/>
            </a:endParaRPr>
          </a:p>
          <a:p>
            <a:pPr marL="21590">
              <a:lnSpc>
                <a:spcPts val="2160"/>
              </a:lnSpc>
              <a:spcBef>
                <a:spcPts val="475"/>
              </a:spcBef>
            </a:pPr>
            <a:r>
              <a:rPr sz="1800" spc="-5" dirty="0">
                <a:solidFill>
                  <a:srgbClr val="BA2D6B"/>
                </a:solidFill>
                <a:latin typeface="+mj-lt"/>
                <a:cs typeface="Open Sans Semibold"/>
              </a:rPr>
              <a:t>WOMEN</a:t>
            </a:r>
            <a:r>
              <a:rPr sz="1800" spc="-25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BA2D6B"/>
                </a:solidFill>
                <a:latin typeface="+mj-lt"/>
                <a:cs typeface="Open Sans Semibold"/>
              </a:rPr>
              <a:t>REMAIN</a:t>
            </a:r>
            <a:endParaRPr sz="1800" dirty="0">
              <a:latin typeface="+mj-lt"/>
              <a:cs typeface="Open Sans Semibold"/>
            </a:endParaRPr>
          </a:p>
          <a:p>
            <a:pPr marL="21590">
              <a:lnSpc>
                <a:spcPts val="2160"/>
              </a:lnSpc>
            </a:pPr>
            <a:r>
              <a:rPr sz="1800" b="1" spc="35" dirty="0">
                <a:solidFill>
                  <a:srgbClr val="BA2D6B"/>
                </a:solidFill>
                <a:cs typeface="Open Sans Semibold"/>
              </a:rPr>
              <a:t>UNTREATED</a:t>
            </a:r>
            <a:endParaRPr sz="1800" b="1" dirty="0">
              <a:cs typeface="Open Sans Semibold"/>
            </a:endParaRPr>
          </a:p>
          <a:p>
            <a:pPr marL="21590">
              <a:lnSpc>
                <a:spcPct val="100000"/>
              </a:lnSpc>
            </a:pPr>
            <a:r>
              <a:rPr sz="1800" spc="-5" dirty="0">
                <a:solidFill>
                  <a:srgbClr val="BA2D6B"/>
                </a:solidFill>
                <a:latin typeface="+mj-lt"/>
                <a:cs typeface="Open Sans Semibold"/>
              </a:rPr>
              <a:t>FOR</a:t>
            </a:r>
            <a:r>
              <a:rPr sz="1800" spc="-40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BA2D6B"/>
                </a:solidFill>
                <a:latin typeface="+mj-lt"/>
                <a:cs typeface="Open Sans Semibold"/>
              </a:rPr>
              <a:t>OSTEOPOROSIS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843703" y="1842610"/>
            <a:ext cx="22415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60"/>
              </a:lnSpc>
              <a:spcBef>
                <a:spcPts val="100"/>
              </a:spcBef>
            </a:pPr>
            <a:r>
              <a:rPr sz="1800" spc="-5" dirty="0">
                <a:solidFill>
                  <a:srgbClr val="173C66"/>
                </a:solidFill>
                <a:latin typeface="+mj-lt"/>
                <a:cs typeface="Open Sans Semibold"/>
              </a:rPr>
              <a:t>WOMEN</a:t>
            </a:r>
            <a:r>
              <a:rPr sz="1800" spc="-3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800" b="1" spc="30" dirty="0">
                <a:solidFill>
                  <a:srgbClr val="173C66"/>
                </a:solidFill>
                <a:latin typeface="+mj-lt"/>
                <a:cs typeface="Open Sans Semibold"/>
              </a:rPr>
              <a:t>TREATED</a:t>
            </a:r>
            <a:endParaRPr sz="1800" b="1" dirty="0">
              <a:latin typeface="+mj-lt"/>
              <a:cs typeface="Open Sans Semibold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173C66"/>
                </a:solidFill>
                <a:latin typeface="+mj-lt"/>
                <a:cs typeface="Open Sans Semibold"/>
              </a:rPr>
              <a:t>FOR</a:t>
            </a:r>
            <a:r>
              <a:rPr sz="1800" spc="-4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173C66"/>
                </a:solidFill>
                <a:latin typeface="+mj-lt"/>
                <a:cs typeface="Open Sans Semibold"/>
              </a:rPr>
              <a:t>OSTEOPOROSIS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515982" y="3628094"/>
            <a:ext cx="1353308" cy="9042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lang="fr-CH" sz="5750" b="1" spc="150" dirty="0">
                <a:solidFill>
                  <a:srgbClr val="BA2D6B"/>
                </a:solidFill>
                <a:latin typeface="+mj-lt"/>
                <a:cs typeface="Open Sans"/>
              </a:rPr>
              <a:t>83</a:t>
            </a:r>
            <a:r>
              <a:rPr sz="5750" b="1" spc="150" dirty="0">
                <a:solidFill>
                  <a:srgbClr val="BA2D6B"/>
                </a:solidFill>
                <a:latin typeface="+mj-lt"/>
                <a:cs typeface="Open Sans"/>
              </a:rPr>
              <a:t>%</a:t>
            </a:r>
            <a:endParaRPr sz="5750" dirty="0">
              <a:latin typeface="+mj-lt"/>
              <a:cs typeface="Open San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405652" y="4478176"/>
            <a:ext cx="1638288" cy="2934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BA2D6B"/>
                </a:solidFill>
                <a:latin typeface="+mj-lt"/>
                <a:cs typeface="Open Sans Semibold"/>
              </a:rPr>
              <a:t>TREATMENT</a:t>
            </a:r>
            <a:r>
              <a:rPr sz="1800" b="1" spc="-40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b="1" spc="-10" dirty="0">
                <a:solidFill>
                  <a:srgbClr val="BA2D6B"/>
                </a:solidFill>
                <a:latin typeface="+mj-lt"/>
                <a:cs typeface="Open Sans Semibold"/>
              </a:rPr>
              <a:t>GAP</a:t>
            </a:r>
            <a:endParaRPr sz="1800">
              <a:latin typeface="+mj-lt"/>
              <a:cs typeface="Open Sans Semibold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0874671" y="2872638"/>
            <a:ext cx="3534410" cy="0"/>
          </a:xfrm>
          <a:custGeom>
            <a:avLst/>
            <a:gdLst/>
            <a:ahLst/>
            <a:cxnLst/>
            <a:rect l="l" t="t" r="r" b="b"/>
            <a:pathLst>
              <a:path w="3534409">
                <a:moveTo>
                  <a:pt x="0" y="0"/>
                </a:moveTo>
                <a:lnTo>
                  <a:pt x="3534257" y="0"/>
                </a:lnTo>
              </a:path>
            </a:pathLst>
          </a:custGeom>
          <a:ln w="16319">
            <a:solidFill>
              <a:srgbClr val="BA2D6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825679" y="2537217"/>
            <a:ext cx="3208500" cy="45719"/>
          </a:xfrm>
          <a:custGeom>
            <a:avLst/>
            <a:gdLst/>
            <a:ahLst/>
            <a:cxnLst/>
            <a:rect l="l" t="t" r="r" b="b"/>
            <a:pathLst>
              <a:path w="2442845">
                <a:moveTo>
                  <a:pt x="0" y="0"/>
                </a:moveTo>
                <a:lnTo>
                  <a:pt x="2442527" y="0"/>
                </a:lnTo>
              </a:path>
            </a:pathLst>
          </a:custGeom>
          <a:ln w="16319">
            <a:solidFill>
              <a:srgbClr val="173B66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6843703" y="3349625"/>
            <a:ext cx="2242185" cy="1694053"/>
          </a:xfrm>
          <a:prstGeom prst="rect">
            <a:avLst/>
          </a:prstGeom>
        </p:spPr>
        <p:txBody>
          <a:bodyPr vert="horz" wrap="square" lIns="0" tIns="168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lang="fr-CH" sz="4000" b="1" spc="20" dirty="0">
                <a:solidFill>
                  <a:srgbClr val="006C9E"/>
                </a:solidFill>
                <a:latin typeface="+mj-lt"/>
                <a:cs typeface="Open Sans"/>
              </a:rPr>
              <a:t>827,000</a:t>
            </a:r>
            <a:endParaRPr sz="4000" dirty="0">
              <a:latin typeface="+mj-lt"/>
              <a:cs typeface="Open Sans"/>
            </a:endParaRPr>
          </a:p>
          <a:p>
            <a:pPr marL="13335" marR="5080">
              <a:lnSpc>
                <a:spcPct val="100000"/>
              </a:lnSpc>
              <a:spcBef>
                <a:spcPts val="600"/>
              </a:spcBef>
            </a:pP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WOMEN </a:t>
            </a:r>
            <a:r>
              <a:rPr sz="1800" b="1" spc="35" dirty="0">
                <a:solidFill>
                  <a:srgbClr val="006C9E"/>
                </a:solidFill>
                <a:latin typeface="+mj-lt"/>
                <a:cs typeface="Open Sans Semibold"/>
              </a:rPr>
              <a:t>ELIGIBLE</a:t>
            </a:r>
            <a:r>
              <a:rPr sz="1800" spc="3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FOR </a:t>
            </a:r>
            <a:r>
              <a:rPr sz="1800" spc="-10" dirty="0">
                <a:solidFill>
                  <a:srgbClr val="006C9E"/>
                </a:solidFill>
                <a:latin typeface="+mj-lt"/>
                <a:cs typeface="Open Sans Semibold"/>
              </a:rPr>
              <a:t>OSTEOPOROSIS </a:t>
            </a:r>
            <a:r>
              <a:rPr sz="1800" spc="-45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TREATMENT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2084864" y="3578225"/>
            <a:ext cx="2255976" cy="1323073"/>
          </a:xfrm>
          <a:custGeom>
            <a:avLst/>
            <a:gdLst/>
            <a:ahLst/>
            <a:cxnLst/>
            <a:rect l="l" t="t" r="r" b="b"/>
            <a:pathLst>
              <a:path w="2306955" h="1401445">
                <a:moveTo>
                  <a:pt x="0" y="1401419"/>
                </a:moveTo>
                <a:lnTo>
                  <a:pt x="2306828" y="1401419"/>
                </a:lnTo>
                <a:lnTo>
                  <a:pt x="2306828" y="0"/>
                </a:lnTo>
                <a:lnTo>
                  <a:pt x="0" y="0"/>
                </a:lnTo>
                <a:lnTo>
                  <a:pt x="0" y="1401419"/>
                </a:lnTo>
                <a:close/>
              </a:path>
            </a:pathLst>
          </a:custGeom>
          <a:ln w="16319">
            <a:solidFill>
              <a:srgbClr val="BA2D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 flipH="1">
            <a:off x="6281617" y="1334267"/>
            <a:ext cx="71907" cy="3642039"/>
          </a:xfrm>
          <a:custGeom>
            <a:avLst/>
            <a:gdLst/>
            <a:ahLst/>
            <a:cxnLst/>
            <a:rect l="l" t="t" r="r" b="b"/>
            <a:pathLst>
              <a:path h="3818890">
                <a:moveTo>
                  <a:pt x="0" y="0"/>
                </a:moveTo>
                <a:lnTo>
                  <a:pt x="0" y="3818483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658312" y="1718484"/>
            <a:ext cx="4841867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3600450" algn="l"/>
              </a:tabLst>
            </a:pPr>
            <a:r>
              <a:rPr lang="fr-CH" sz="3000" b="1" spc="65" dirty="0">
                <a:solidFill>
                  <a:srgbClr val="B82D6B"/>
                </a:solidFill>
                <a:latin typeface="+mj-lt"/>
                <a:cs typeface="Open Sans"/>
              </a:rPr>
              <a:t>     100%</a:t>
            </a:r>
            <a:r>
              <a:rPr sz="3000" b="1" spc="65" dirty="0">
                <a:solidFill>
                  <a:srgbClr val="B82D6B"/>
                </a:solidFill>
                <a:latin typeface="+mj-lt"/>
                <a:cs typeface="Open Sans"/>
              </a:rPr>
              <a:t>	</a:t>
            </a:r>
            <a:r>
              <a:rPr lang="fr-CH" sz="3000" b="1" spc="65" dirty="0">
                <a:solidFill>
                  <a:srgbClr val="B82D6B"/>
                </a:solidFill>
                <a:latin typeface="+mj-lt"/>
                <a:cs typeface="Open Sans"/>
              </a:rPr>
              <a:t>    </a:t>
            </a:r>
            <a:r>
              <a:rPr lang="fr-CH" sz="3000" b="1" spc="20" dirty="0">
                <a:solidFill>
                  <a:srgbClr val="B82D6B"/>
                </a:solidFill>
                <a:latin typeface="+mj-lt"/>
                <a:cs typeface="Open Sans"/>
              </a:rPr>
              <a:t>26.9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24242" y="2215244"/>
            <a:ext cx="1582420" cy="502702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215265" marR="208279" indent="-635" algn="ctr">
              <a:lnSpc>
                <a:spcPct val="100000"/>
              </a:lnSpc>
              <a:spcBef>
                <a:spcPts val="320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REIMBURSEMENT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OSTEOPOROSIS 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MEDICATIONS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153141" y="2215244"/>
            <a:ext cx="1625079" cy="502702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331470" marR="324485" indent="1905" algn="ctr">
              <a:lnSpc>
                <a:spcPct val="100000"/>
              </a:lnSpc>
              <a:spcBef>
                <a:spcPts val="320"/>
              </a:spcBef>
            </a:pPr>
            <a:r>
              <a:rPr lang="fr-CH"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AVAILABLE </a:t>
            </a:r>
            <a:r>
              <a:rPr lang="fr-CH" sz="1000" b="1" dirty="0">
                <a:solidFill>
                  <a:srgbClr val="173B66"/>
                </a:solidFill>
                <a:latin typeface="+mj-lt"/>
                <a:cs typeface="Open Sans Semibold"/>
              </a:rPr>
              <a:t>DXA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UNITS/MILLION  INHABITANTS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24242" y="3298932"/>
            <a:ext cx="1582420" cy="550868"/>
          </a:xfrm>
          <a:custGeom>
            <a:avLst/>
            <a:gdLst/>
            <a:ahLst/>
            <a:cxnLst/>
            <a:rect l="l" t="t" r="r" b="b"/>
            <a:pathLst>
              <a:path w="1582420" h="414655">
                <a:moveTo>
                  <a:pt x="0" y="414375"/>
                </a:moveTo>
                <a:lnTo>
                  <a:pt x="1582407" y="414375"/>
                </a:lnTo>
                <a:lnTo>
                  <a:pt x="1582407" y="0"/>
                </a:lnTo>
                <a:lnTo>
                  <a:pt x="0" y="0"/>
                </a:lnTo>
                <a:lnTo>
                  <a:pt x="0" y="414375"/>
                </a:lnTo>
                <a:close/>
              </a:path>
            </a:pathLst>
          </a:custGeom>
          <a:ln w="12700">
            <a:solidFill>
              <a:srgbClr val="006C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631021" y="2866059"/>
            <a:ext cx="650557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00" b="1" spc="-15" dirty="0">
                <a:solidFill>
                  <a:srgbClr val="B82D6B"/>
                </a:solidFill>
                <a:latin typeface="+mj-lt"/>
                <a:cs typeface="Open Sans"/>
              </a:rPr>
              <a:t>€</a:t>
            </a:r>
            <a:r>
              <a:rPr lang="fr-CH" sz="3000" b="1" spc="-15" dirty="0">
                <a:solidFill>
                  <a:srgbClr val="B82D6B"/>
                </a:solidFill>
                <a:latin typeface="+mj-lt"/>
                <a:cs typeface="Open Sans"/>
              </a:rPr>
              <a:t>70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80998" y="3431381"/>
            <a:ext cx="13481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116839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FRAX</a:t>
            </a:r>
            <a:r>
              <a:rPr sz="825" b="1" baseline="35353" dirty="0">
                <a:solidFill>
                  <a:srgbClr val="173B66"/>
                </a:solidFill>
                <a:latin typeface="+mj-lt"/>
                <a:cs typeface="Open Sans Semibold"/>
              </a:rPr>
              <a:t>®</a:t>
            </a:r>
            <a:r>
              <a:rPr sz="825" b="1" spc="7" baseline="35353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SESSIONS/ </a:t>
            </a:r>
            <a:r>
              <a:rPr sz="10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0" dirty="0">
                <a:solidFill>
                  <a:srgbClr val="173B66"/>
                </a:solidFill>
                <a:latin typeface="+mj-lt"/>
                <a:cs typeface="Open Sans Semibold"/>
              </a:rPr>
              <a:t>MILLIO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N</a:t>
            </a:r>
            <a:r>
              <a:rPr sz="1000" b="1" spc="-100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5" dirty="0">
                <a:solidFill>
                  <a:srgbClr val="173B66"/>
                </a:solidFill>
                <a:latin typeface="+mj-lt"/>
                <a:cs typeface="Open Sans Semibold"/>
              </a:rPr>
              <a:t>PEOPLE/YEAR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195038" y="4004929"/>
            <a:ext cx="640828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7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24242" y="4480200"/>
            <a:ext cx="1582420" cy="5148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152400" marR="144780" indent="-635" algn="ctr">
              <a:lnSpc>
                <a:spcPct val="100000"/>
              </a:lnSpc>
              <a:spcBef>
                <a:spcPts val="414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FRAX</a:t>
            </a:r>
            <a:r>
              <a:rPr sz="825" b="1" baseline="35353" dirty="0">
                <a:solidFill>
                  <a:srgbClr val="173B66"/>
                </a:solidFill>
                <a:latin typeface="+mj-lt"/>
                <a:cs typeface="Open Sans Semibold"/>
              </a:rPr>
              <a:t>®</a:t>
            </a:r>
            <a:r>
              <a:rPr sz="825" b="1" spc="7" baseline="35353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RISK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ASSESSMEN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T MODEL 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IS</a:t>
            </a:r>
            <a:r>
              <a:rPr sz="100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AVAILABLE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401315" y="4005480"/>
            <a:ext cx="1239285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50" dirty="0">
                <a:solidFill>
                  <a:srgbClr val="B82D6B"/>
                </a:solidFill>
                <a:latin typeface="+mj-lt"/>
                <a:cs typeface="Open Sans"/>
              </a:rPr>
              <a:t> 1-10%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153141" y="4480200"/>
            <a:ext cx="1582420" cy="5148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232410" marR="225425" algn="ctr">
              <a:lnSpc>
                <a:spcPct val="100000"/>
              </a:lnSpc>
              <a:spcBef>
                <a:spcPts val="414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OF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HOSPITALS </a:t>
            </a:r>
            <a:r>
              <a:rPr sz="10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HAVING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FRACTURE 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LIAISON</a:t>
            </a:r>
            <a:r>
              <a:rPr sz="1000" b="1" spc="-40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SERVICES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160494" y="3359917"/>
            <a:ext cx="1579504" cy="492168"/>
          </a:xfrm>
          <a:custGeom>
            <a:avLst/>
            <a:gdLst/>
            <a:ahLst/>
            <a:cxnLst/>
            <a:rect l="l" t="t" r="r" b="b"/>
            <a:pathLst>
              <a:path w="1604010" h="414655">
                <a:moveTo>
                  <a:pt x="0" y="414375"/>
                </a:moveTo>
                <a:lnTo>
                  <a:pt x="1603794" y="414375"/>
                </a:lnTo>
                <a:lnTo>
                  <a:pt x="1603794" y="0"/>
                </a:lnTo>
                <a:lnTo>
                  <a:pt x="0" y="0"/>
                </a:lnTo>
                <a:lnTo>
                  <a:pt x="0" y="414375"/>
                </a:lnTo>
                <a:close/>
              </a:path>
            </a:pathLst>
          </a:custGeom>
          <a:ln w="12699">
            <a:solidFill>
              <a:srgbClr val="006C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106285" y="2816643"/>
            <a:ext cx="818334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5" dirty="0">
                <a:solidFill>
                  <a:srgbClr val="B82D6B"/>
                </a:solidFill>
                <a:latin typeface="+mj-lt"/>
                <a:cs typeface="Open Sans"/>
              </a:rPr>
              <a:t>3702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644038" y="3532972"/>
            <a:ext cx="63754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DXA COST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9" name="object 49"/>
          <p:cNvSpPr/>
          <p:nvPr/>
        </p:nvSpPr>
        <p:spPr>
          <a:xfrm flipH="1">
            <a:off x="9495909" y="5490603"/>
            <a:ext cx="45719" cy="4183622"/>
          </a:xfrm>
          <a:custGeom>
            <a:avLst/>
            <a:gdLst/>
            <a:ahLst/>
            <a:cxnLst/>
            <a:rect l="l" t="t" r="r" b="b"/>
            <a:pathLst>
              <a:path h="4645025">
                <a:moveTo>
                  <a:pt x="0" y="0"/>
                </a:moveTo>
                <a:lnTo>
                  <a:pt x="0" y="4644694"/>
                </a:lnTo>
              </a:path>
            </a:pathLst>
          </a:custGeom>
          <a:ln w="2540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0" name="object 50"/>
          <p:cNvGrpSpPr/>
          <p:nvPr/>
        </p:nvGrpSpPr>
        <p:grpSpPr>
          <a:xfrm>
            <a:off x="7781872" y="6356800"/>
            <a:ext cx="508648" cy="421825"/>
            <a:chOff x="7826011" y="5627841"/>
            <a:chExt cx="420370" cy="348615"/>
          </a:xfrm>
        </p:grpSpPr>
        <p:sp>
          <p:nvSpPr>
            <p:cNvPr id="51" name="object 51"/>
            <p:cNvSpPr/>
            <p:nvPr/>
          </p:nvSpPr>
          <p:spPr>
            <a:xfrm>
              <a:off x="7832331" y="5863124"/>
              <a:ext cx="408305" cy="113664"/>
            </a:xfrm>
            <a:custGeom>
              <a:avLst/>
              <a:gdLst/>
              <a:ahLst/>
              <a:cxnLst/>
              <a:rect l="l" t="t" r="r" b="b"/>
              <a:pathLst>
                <a:path w="408304" h="113664">
                  <a:moveTo>
                    <a:pt x="49898" y="5854"/>
                  </a:moveTo>
                  <a:lnTo>
                    <a:pt x="0" y="0"/>
                  </a:lnTo>
                  <a:lnTo>
                    <a:pt x="7874" y="98425"/>
                  </a:lnTo>
                  <a:lnTo>
                    <a:pt x="35890" y="113284"/>
                  </a:lnTo>
                  <a:lnTo>
                    <a:pt x="40703" y="65608"/>
                  </a:lnTo>
                  <a:lnTo>
                    <a:pt x="45250" y="29425"/>
                  </a:lnTo>
                  <a:lnTo>
                    <a:pt x="49898" y="5854"/>
                  </a:lnTo>
                  <a:close/>
                </a:path>
                <a:path w="408304" h="113664">
                  <a:moveTo>
                    <a:pt x="407949" y="0"/>
                  </a:moveTo>
                  <a:lnTo>
                    <a:pt x="358051" y="5854"/>
                  </a:lnTo>
                  <a:lnTo>
                    <a:pt x="362712" y="29425"/>
                  </a:lnTo>
                  <a:lnTo>
                    <a:pt x="367245" y="65608"/>
                  </a:lnTo>
                  <a:lnTo>
                    <a:pt x="372059" y="113284"/>
                  </a:lnTo>
                  <a:lnTo>
                    <a:pt x="400075" y="98425"/>
                  </a:lnTo>
                  <a:lnTo>
                    <a:pt x="407949" y="0"/>
                  </a:lnTo>
                  <a:close/>
                </a:path>
              </a:pathLst>
            </a:custGeom>
            <a:solidFill>
              <a:srgbClr val="1A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826011" y="5627841"/>
              <a:ext cx="420370" cy="241300"/>
            </a:xfrm>
            <a:custGeom>
              <a:avLst/>
              <a:gdLst/>
              <a:ahLst/>
              <a:cxnLst/>
              <a:rect l="l" t="t" r="r" b="b"/>
              <a:pathLst>
                <a:path w="420370" h="241300">
                  <a:moveTo>
                    <a:pt x="234118" y="0"/>
                  </a:moveTo>
                  <a:lnTo>
                    <a:pt x="186099" y="0"/>
                  </a:lnTo>
                  <a:lnTo>
                    <a:pt x="138279" y="4776"/>
                  </a:lnTo>
                  <a:lnTo>
                    <a:pt x="91057" y="14328"/>
                  </a:lnTo>
                  <a:lnTo>
                    <a:pt x="44831" y="28656"/>
                  </a:lnTo>
                  <a:lnTo>
                    <a:pt x="0" y="47761"/>
                  </a:lnTo>
                  <a:lnTo>
                    <a:pt x="0" y="241131"/>
                  </a:lnTo>
                  <a:lnTo>
                    <a:pt x="420217" y="241131"/>
                  </a:lnTo>
                  <a:lnTo>
                    <a:pt x="420217" y="47761"/>
                  </a:lnTo>
                  <a:lnTo>
                    <a:pt x="375386" y="28656"/>
                  </a:lnTo>
                  <a:lnTo>
                    <a:pt x="329160" y="14328"/>
                  </a:lnTo>
                  <a:lnTo>
                    <a:pt x="281938" y="4776"/>
                  </a:lnTo>
                  <a:lnTo>
                    <a:pt x="234118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978648" y="5699383"/>
              <a:ext cx="115570" cy="110489"/>
            </a:xfrm>
            <a:custGeom>
              <a:avLst/>
              <a:gdLst/>
              <a:ahLst/>
              <a:cxnLst/>
              <a:rect l="l" t="t" r="r" b="b"/>
              <a:pathLst>
                <a:path w="115570" h="110489">
                  <a:moveTo>
                    <a:pt x="114947" y="36830"/>
                  </a:moveTo>
                  <a:lnTo>
                    <a:pt x="76225" y="36830"/>
                  </a:lnTo>
                  <a:lnTo>
                    <a:pt x="76225" y="0"/>
                  </a:lnTo>
                  <a:lnTo>
                    <a:pt x="38735" y="0"/>
                  </a:lnTo>
                  <a:lnTo>
                    <a:pt x="38735" y="36830"/>
                  </a:lnTo>
                  <a:lnTo>
                    <a:pt x="0" y="36830"/>
                  </a:lnTo>
                  <a:lnTo>
                    <a:pt x="0" y="72390"/>
                  </a:lnTo>
                  <a:lnTo>
                    <a:pt x="38735" y="72390"/>
                  </a:lnTo>
                  <a:lnTo>
                    <a:pt x="38735" y="110490"/>
                  </a:lnTo>
                  <a:lnTo>
                    <a:pt x="76225" y="110490"/>
                  </a:lnTo>
                  <a:lnTo>
                    <a:pt x="76225" y="72390"/>
                  </a:lnTo>
                  <a:lnTo>
                    <a:pt x="114947" y="72390"/>
                  </a:lnTo>
                  <a:lnTo>
                    <a:pt x="114947" y="36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4" name="object 54"/>
          <p:cNvGrpSpPr/>
          <p:nvPr/>
        </p:nvGrpSpPr>
        <p:grpSpPr>
          <a:xfrm>
            <a:off x="7595587" y="6951925"/>
            <a:ext cx="882066" cy="417982"/>
            <a:chOff x="7672130" y="6141301"/>
            <a:chExt cx="728980" cy="345440"/>
          </a:xfrm>
        </p:grpSpPr>
        <p:sp>
          <p:nvSpPr>
            <p:cNvPr id="55" name="object 55"/>
            <p:cNvSpPr/>
            <p:nvPr/>
          </p:nvSpPr>
          <p:spPr>
            <a:xfrm>
              <a:off x="7672130" y="6176712"/>
              <a:ext cx="728980" cy="310515"/>
            </a:xfrm>
            <a:custGeom>
              <a:avLst/>
              <a:gdLst/>
              <a:ahLst/>
              <a:cxnLst/>
              <a:rect l="l" t="t" r="r" b="b"/>
              <a:pathLst>
                <a:path w="728979" h="310514">
                  <a:moveTo>
                    <a:pt x="534009" y="0"/>
                  </a:moveTo>
                  <a:lnTo>
                    <a:pt x="495364" y="27346"/>
                  </a:lnTo>
                  <a:lnTo>
                    <a:pt x="452159" y="53814"/>
                  </a:lnTo>
                  <a:lnTo>
                    <a:pt x="407424" y="73803"/>
                  </a:lnTo>
                  <a:lnTo>
                    <a:pt x="364185" y="81711"/>
                  </a:lnTo>
                  <a:lnTo>
                    <a:pt x="320951" y="73803"/>
                  </a:lnTo>
                  <a:lnTo>
                    <a:pt x="276215" y="53814"/>
                  </a:lnTo>
                  <a:lnTo>
                    <a:pt x="233008" y="27346"/>
                  </a:lnTo>
                  <a:lnTo>
                    <a:pt x="194360" y="0"/>
                  </a:lnTo>
                  <a:lnTo>
                    <a:pt x="106730" y="26885"/>
                  </a:lnTo>
                  <a:lnTo>
                    <a:pt x="65290" y="48076"/>
                  </a:lnTo>
                  <a:lnTo>
                    <a:pt x="31353" y="81568"/>
                  </a:lnTo>
                  <a:lnTo>
                    <a:pt x="8422" y="122762"/>
                  </a:lnTo>
                  <a:lnTo>
                    <a:pt x="0" y="167055"/>
                  </a:lnTo>
                  <a:lnTo>
                    <a:pt x="0" y="269722"/>
                  </a:lnTo>
                  <a:lnTo>
                    <a:pt x="3303" y="285403"/>
                  </a:lnTo>
                  <a:lnTo>
                    <a:pt x="12311" y="298208"/>
                  </a:lnTo>
                  <a:lnTo>
                    <a:pt x="25669" y="306841"/>
                  </a:lnTo>
                  <a:lnTo>
                    <a:pt x="42024" y="310007"/>
                  </a:lnTo>
                  <a:lnTo>
                    <a:pt x="686346" y="310007"/>
                  </a:lnTo>
                  <a:lnTo>
                    <a:pt x="702706" y="306841"/>
                  </a:lnTo>
                  <a:lnTo>
                    <a:pt x="716064" y="298208"/>
                  </a:lnTo>
                  <a:lnTo>
                    <a:pt x="725068" y="285403"/>
                  </a:lnTo>
                  <a:lnTo>
                    <a:pt x="728370" y="269722"/>
                  </a:lnTo>
                  <a:lnTo>
                    <a:pt x="728370" y="167055"/>
                  </a:lnTo>
                  <a:lnTo>
                    <a:pt x="719948" y="122762"/>
                  </a:lnTo>
                  <a:lnTo>
                    <a:pt x="697017" y="81568"/>
                  </a:lnTo>
                  <a:lnTo>
                    <a:pt x="663080" y="48076"/>
                  </a:lnTo>
                  <a:lnTo>
                    <a:pt x="621639" y="26885"/>
                  </a:lnTo>
                  <a:lnTo>
                    <a:pt x="534009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54223" y="6141301"/>
              <a:ext cx="364185" cy="178981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7672133" y="6180167"/>
              <a:ext cx="728980" cy="306705"/>
            </a:xfrm>
            <a:custGeom>
              <a:avLst/>
              <a:gdLst/>
              <a:ahLst/>
              <a:cxnLst/>
              <a:rect l="l" t="t" r="r" b="b"/>
              <a:pathLst>
                <a:path w="728979" h="306704">
                  <a:moveTo>
                    <a:pt x="294144" y="306552"/>
                  </a:moveTo>
                  <a:lnTo>
                    <a:pt x="183095" y="0"/>
                  </a:lnTo>
                  <a:lnTo>
                    <a:pt x="106718" y="23469"/>
                  </a:lnTo>
                  <a:lnTo>
                    <a:pt x="65278" y="44691"/>
                  </a:lnTo>
                  <a:lnTo>
                    <a:pt x="31343" y="78244"/>
                  </a:lnTo>
                  <a:lnTo>
                    <a:pt x="8420" y="119507"/>
                  </a:lnTo>
                  <a:lnTo>
                    <a:pt x="0" y="163868"/>
                  </a:lnTo>
                  <a:lnTo>
                    <a:pt x="0" y="266687"/>
                  </a:lnTo>
                  <a:lnTo>
                    <a:pt x="2857" y="281305"/>
                  </a:lnTo>
                  <a:lnTo>
                    <a:pt x="10718" y="293484"/>
                  </a:lnTo>
                  <a:lnTo>
                    <a:pt x="22491" y="302234"/>
                  </a:lnTo>
                  <a:lnTo>
                    <a:pt x="37084" y="306552"/>
                  </a:lnTo>
                  <a:lnTo>
                    <a:pt x="294144" y="306552"/>
                  </a:lnTo>
                  <a:close/>
                </a:path>
                <a:path w="728979" h="306704">
                  <a:moveTo>
                    <a:pt x="728357" y="163855"/>
                  </a:moveTo>
                  <a:lnTo>
                    <a:pt x="719937" y="119494"/>
                  </a:lnTo>
                  <a:lnTo>
                    <a:pt x="697014" y="78232"/>
                  </a:lnTo>
                  <a:lnTo>
                    <a:pt x="663079" y="44691"/>
                  </a:lnTo>
                  <a:lnTo>
                    <a:pt x="621639" y="23469"/>
                  </a:lnTo>
                  <a:lnTo>
                    <a:pt x="545261" y="0"/>
                  </a:lnTo>
                  <a:lnTo>
                    <a:pt x="434213" y="306552"/>
                  </a:lnTo>
                  <a:lnTo>
                    <a:pt x="691273" y="306552"/>
                  </a:lnTo>
                  <a:lnTo>
                    <a:pt x="705866" y="302234"/>
                  </a:lnTo>
                  <a:lnTo>
                    <a:pt x="717638" y="293471"/>
                  </a:lnTo>
                  <a:lnTo>
                    <a:pt x="725487" y="281292"/>
                  </a:lnTo>
                  <a:lnTo>
                    <a:pt x="728357" y="266674"/>
                  </a:lnTo>
                  <a:lnTo>
                    <a:pt x="728357" y="163855"/>
                  </a:lnTo>
                  <a:close/>
                </a:path>
              </a:pathLst>
            </a:custGeom>
            <a:solidFill>
              <a:srgbClr val="1A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1309781" y="7566966"/>
            <a:ext cx="755347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CH" sz="3400" b="1" spc="70" dirty="0">
                <a:solidFill>
                  <a:srgbClr val="B82D6B"/>
                </a:solidFill>
                <a:latin typeface="+mj-lt"/>
                <a:cs typeface="Open Sans"/>
              </a:rPr>
              <a:t>NO</a:t>
            </a:r>
            <a:endParaRPr sz="3400" dirty="0">
              <a:latin typeface="+mj-lt"/>
              <a:cs typeface="Open Sans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417062" y="7549344"/>
            <a:ext cx="755347" cy="583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CH" sz="3650" b="1" spc="140" dirty="0">
                <a:solidFill>
                  <a:srgbClr val="B82D6B"/>
                </a:solidFill>
                <a:latin typeface="+mj-lt"/>
                <a:cs typeface="Open Sans"/>
              </a:rPr>
              <a:t>NO</a:t>
            </a:r>
            <a:endParaRPr sz="3650" dirty="0">
              <a:latin typeface="+mj-lt"/>
              <a:cs typeface="Open Sans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570996" y="7567323"/>
            <a:ext cx="747017" cy="583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CH" sz="3650" b="1" spc="80" dirty="0">
                <a:solidFill>
                  <a:srgbClr val="B82D6B"/>
                </a:solidFill>
                <a:latin typeface="+mj-lt"/>
                <a:cs typeface="Open Sans"/>
              </a:rPr>
              <a:t>NO</a:t>
            </a:r>
            <a:endParaRPr sz="3650" dirty="0">
              <a:latin typeface="+mj-lt"/>
              <a:cs typeface="Open Sans"/>
            </a:endParaRPr>
          </a:p>
        </p:txBody>
      </p:sp>
      <p:grpSp>
        <p:nvGrpSpPr>
          <p:cNvPr id="61" name="object 61"/>
          <p:cNvGrpSpPr/>
          <p:nvPr/>
        </p:nvGrpSpPr>
        <p:grpSpPr>
          <a:xfrm>
            <a:off x="1287119" y="6359768"/>
            <a:ext cx="765277" cy="1068775"/>
            <a:chOff x="1353527" y="5605618"/>
            <a:chExt cx="632460" cy="883285"/>
          </a:xfrm>
        </p:grpSpPr>
        <p:sp>
          <p:nvSpPr>
            <p:cNvPr id="62" name="object 62"/>
            <p:cNvSpPr/>
            <p:nvPr/>
          </p:nvSpPr>
          <p:spPr>
            <a:xfrm>
              <a:off x="1353527" y="5605618"/>
              <a:ext cx="632460" cy="883285"/>
            </a:xfrm>
            <a:custGeom>
              <a:avLst/>
              <a:gdLst/>
              <a:ahLst/>
              <a:cxnLst/>
              <a:rect l="l" t="t" r="r" b="b"/>
              <a:pathLst>
                <a:path w="632460" h="883285">
                  <a:moveTo>
                    <a:pt x="526046" y="0"/>
                  </a:moveTo>
                  <a:lnTo>
                    <a:pt x="0" y="253"/>
                  </a:lnTo>
                  <a:lnTo>
                    <a:pt x="419" y="883056"/>
                  </a:lnTo>
                  <a:lnTo>
                    <a:pt x="632206" y="882751"/>
                  </a:lnTo>
                  <a:lnTo>
                    <a:pt x="631825" y="96812"/>
                  </a:lnTo>
                  <a:lnTo>
                    <a:pt x="52604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425102" y="5718287"/>
              <a:ext cx="144145" cy="635"/>
            </a:xfrm>
            <a:custGeom>
              <a:avLst/>
              <a:gdLst/>
              <a:ahLst/>
              <a:cxnLst/>
              <a:rect l="l" t="t" r="r" b="b"/>
              <a:pathLst>
                <a:path w="144144" h="635">
                  <a:moveTo>
                    <a:pt x="0" y="330"/>
                  </a:moveTo>
                  <a:lnTo>
                    <a:pt x="143624" y="0"/>
                  </a:lnTo>
                </a:path>
              </a:pathLst>
            </a:custGeom>
            <a:ln w="55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451799" y="5860946"/>
              <a:ext cx="227329" cy="305435"/>
            </a:xfrm>
            <a:custGeom>
              <a:avLst/>
              <a:gdLst/>
              <a:ahLst/>
              <a:cxnLst/>
              <a:rect l="l" t="t" r="r" b="b"/>
              <a:pathLst>
                <a:path w="227330" h="305435">
                  <a:moveTo>
                    <a:pt x="26598" y="172504"/>
                  </a:moveTo>
                  <a:lnTo>
                    <a:pt x="13336" y="180383"/>
                  </a:lnTo>
                  <a:lnTo>
                    <a:pt x="10013" y="188531"/>
                  </a:lnTo>
                  <a:lnTo>
                    <a:pt x="9996" y="196761"/>
                  </a:lnTo>
                  <a:lnTo>
                    <a:pt x="7421" y="202996"/>
                  </a:lnTo>
                  <a:lnTo>
                    <a:pt x="358" y="212841"/>
                  </a:lnTo>
                  <a:lnTo>
                    <a:pt x="0" y="223100"/>
                  </a:lnTo>
                  <a:lnTo>
                    <a:pt x="4673" y="232350"/>
                  </a:lnTo>
                  <a:lnTo>
                    <a:pt x="12704" y="239166"/>
                  </a:lnTo>
                  <a:lnTo>
                    <a:pt x="18754" y="250456"/>
                  </a:lnTo>
                  <a:lnTo>
                    <a:pt x="20040" y="267068"/>
                  </a:lnTo>
                  <a:lnTo>
                    <a:pt x="20081" y="270270"/>
                  </a:lnTo>
                  <a:lnTo>
                    <a:pt x="19285" y="285609"/>
                  </a:lnTo>
                  <a:lnTo>
                    <a:pt x="18470" y="293077"/>
                  </a:lnTo>
                  <a:lnTo>
                    <a:pt x="63707" y="305003"/>
                  </a:lnTo>
                  <a:lnTo>
                    <a:pt x="62456" y="270270"/>
                  </a:lnTo>
                  <a:lnTo>
                    <a:pt x="61996" y="255393"/>
                  </a:lnTo>
                  <a:lnTo>
                    <a:pt x="61877" y="243958"/>
                  </a:lnTo>
                  <a:lnTo>
                    <a:pt x="62298" y="240703"/>
                  </a:lnTo>
                  <a:lnTo>
                    <a:pt x="92921" y="215169"/>
                  </a:lnTo>
                  <a:lnTo>
                    <a:pt x="102767" y="213914"/>
                  </a:lnTo>
                  <a:lnTo>
                    <a:pt x="111472" y="211620"/>
                  </a:lnTo>
                  <a:lnTo>
                    <a:pt x="112795" y="206128"/>
                  </a:lnTo>
                  <a:lnTo>
                    <a:pt x="106005" y="198062"/>
                  </a:lnTo>
                  <a:lnTo>
                    <a:pt x="102707" y="195284"/>
                  </a:lnTo>
                  <a:lnTo>
                    <a:pt x="55098" y="195284"/>
                  </a:lnTo>
                  <a:lnTo>
                    <a:pt x="47962" y="194335"/>
                  </a:lnTo>
                  <a:lnTo>
                    <a:pt x="43616" y="192811"/>
                  </a:lnTo>
                  <a:lnTo>
                    <a:pt x="42339" y="188872"/>
                  </a:lnTo>
                  <a:lnTo>
                    <a:pt x="41546" y="181548"/>
                  </a:lnTo>
                  <a:lnTo>
                    <a:pt x="37533" y="174778"/>
                  </a:lnTo>
                  <a:lnTo>
                    <a:pt x="26598" y="172504"/>
                  </a:lnTo>
                  <a:close/>
                </a:path>
                <a:path w="227330" h="305435">
                  <a:moveTo>
                    <a:pt x="70502" y="0"/>
                  </a:moveTo>
                  <a:lnTo>
                    <a:pt x="31415" y="23872"/>
                  </a:lnTo>
                  <a:lnTo>
                    <a:pt x="17330" y="64757"/>
                  </a:lnTo>
                  <a:lnTo>
                    <a:pt x="19834" y="80284"/>
                  </a:lnTo>
                  <a:lnTo>
                    <a:pt x="26871" y="95109"/>
                  </a:lnTo>
                  <a:lnTo>
                    <a:pt x="40111" y="103441"/>
                  </a:lnTo>
                  <a:lnTo>
                    <a:pt x="57904" y="108453"/>
                  </a:lnTo>
                  <a:lnTo>
                    <a:pt x="68619" y="113999"/>
                  </a:lnTo>
                  <a:lnTo>
                    <a:pt x="72472" y="120277"/>
                  </a:lnTo>
                  <a:lnTo>
                    <a:pt x="69676" y="127482"/>
                  </a:lnTo>
                  <a:lnTo>
                    <a:pt x="64652" y="139261"/>
                  </a:lnTo>
                  <a:lnTo>
                    <a:pt x="63734" y="154451"/>
                  </a:lnTo>
                  <a:lnTo>
                    <a:pt x="70010" y="166030"/>
                  </a:lnTo>
                  <a:lnTo>
                    <a:pt x="86567" y="166979"/>
                  </a:lnTo>
                  <a:lnTo>
                    <a:pt x="96960" y="170267"/>
                  </a:lnTo>
                  <a:lnTo>
                    <a:pt x="125239" y="196253"/>
                  </a:lnTo>
                  <a:lnTo>
                    <a:pt x="132662" y="207035"/>
                  </a:lnTo>
                  <a:lnTo>
                    <a:pt x="130765" y="211140"/>
                  </a:lnTo>
                  <a:lnTo>
                    <a:pt x="125112" y="216979"/>
                  </a:lnTo>
                  <a:lnTo>
                    <a:pt x="118595" y="226896"/>
                  </a:lnTo>
                  <a:lnTo>
                    <a:pt x="120118" y="234924"/>
                  </a:lnTo>
                  <a:lnTo>
                    <a:pt x="126655" y="242286"/>
                  </a:lnTo>
                  <a:lnTo>
                    <a:pt x="135183" y="250202"/>
                  </a:lnTo>
                  <a:lnTo>
                    <a:pt x="143011" y="260433"/>
                  </a:lnTo>
                  <a:lnTo>
                    <a:pt x="151058" y="270270"/>
                  </a:lnTo>
                  <a:lnTo>
                    <a:pt x="161715" y="274289"/>
                  </a:lnTo>
                  <a:lnTo>
                    <a:pt x="177372" y="267068"/>
                  </a:lnTo>
                  <a:lnTo>
                    <a:pt x="190409" y="255393"/>
                  </a:lnTo>
                  <a:lnTo>
                    <a:pt x="197696" y="247608"/>
                  </a:lnTo>
                  <a:lnTo>
                    <a:pt x="197854" y="247509"/>
                  </a:lnTo>
                  <a:lnTo>
                    <a:pt x="184583" y="247509"/>
                  </a:lnTo>
                  <a:lnTo>
                    <a:pt x="170426" y="247078"/>
                  </a:lnTo>
                  <a:lnTo>
                    <a:pt x="155549" y="241709"/>
                  </a:lnTo>
                  <a:lnTo>
                    <a:pt x="147053" y="231570"/>
                  </a:lnTo>
                  <a:lnTo>
                    <a:pt x="143217" y="221752"/>
                  </a:lnTo>
                  <a:lnTo>
                    <a:pt x="142320" y="217347"/>
                  </a:lnTo>
                  <a:lnTo>
                    <a:pt x="144162" y="199478"/>
                  </a:lnTo>
                  <a:lnTo>
                    <a:pt x="190750" y="199478"/>
                  </a:lnTo>
                  <a:lnTo>
                    <a:pt x="179093" y="195554"/>
                  </a:lnTo>
                  <a:lnTo>
                    <a:pt x="168715" y="188124"/>
                  </a:lnTo>
                  <a:lnTo>
                    <a:pt x="160580" y="180383"/>
                  </a:lnTo>
                  <a:lnTo>
                    <a:pt x="153160" y="173531"/>
                  </a:lnTo>
                  <a:lnTo>
                    <a:pt x="143073" y="162837"/>
                  </a:lnTo>
                  <a:lnTo>
                    <a:pt x="134619" y="148513"/>
                  </a:lnTo>
                  <a:lnTo>
                    <a:pt x="131500" y="130213"/>
                  </a:lnTo>
                  <a:lnTo>
                    <a:pt x="135826" y="117375"/>
                  </a:lnTo>
                  <a:lnTo>
                    <a:pt x="144983" y="116012"/>
                  </a:lnTo>
                  <a:lnTo>
                    <a:pt x="226344" y="116012"/>
                  </a:lnTo>
                  <a:lnTo>
                    <a:pt x="226630" y="71551"/>
                  </a:lnTo>
                  <a:lnTo>
                    <a:pt x="188739" y="71551"/>
                  </a:lnTo>
                  <a:lnTo>
                    <a:pt x="182440" y="71119"/>
                  </a:lnTo>
                  <a:lnTo>
                    <a:pt x="177525" y="69773"/>
                  </a:lnTo>
                  <a:lnTo>
                    <a:pt x="176496" y="68046"/>
                  </a:lnTo>
                  <a:lnTo>
                    <a:pt x="177588" y="64757"/>
                  </a:lnTo>
                  <a:lnTo>
                    <a:pt x="179493" y="63830"/>
                  </a:lnTo>
                  <a:lnTo>
                    <a:pt x="187404" y="63830"/>
                  </a:lnTo>
                  <a:lnTo>
                    <a:pt x="188777" y="62509"/>
                  </a:lnTo>
                  <a:lnTo>
                    <a:pt x="190771" y="58915"/>
                  </a:lnTo>
                  <a:lnTo>
                    <a:pt x="186288" y="47421"/>
                  </a:lnTo>
                  <a:lnTo>
                    <a:pt x="171083" y="45571"/>
                  </a:lnTo>
                  <a:lnTo>
                    <a:pt x="155001" y="42591"/>
                  </a:lnTo>
                  <a:lnTo>
                    <a:pt x="141854" y="38308"/>
                  </a:lnTo>
                  <a:lnTo>
                    <a:pt x="135450" y="32550"/>
                  </a:lnTo>
                  <a:lnTo>
                    <a:pt x="132356" y="21106"/>
                  </a:lnTo>
                  <a:lnTo>
                    <a:pt x="124302" y="8674"/>
                  </a:lnTo>
                  <a:lnTo>
                    <a:pt x="105585" y="42"/>
                  </a:lnTo>
                  <a:lnTo>
                    <a:pt x="70502" y="0"/>
                  </a:lnTo>
                  <a:close/>
                </a:path>
                <a:path w="227330" h="305435">
                  <a:moveTo>
                    <a:pt x="190750" y="199478"/>
                  </a:moveTo>
                  <a:lnTo>
                    <a:pt x="144162" y="199478"/>
                  </a:lnTo>
                  <a:lnTo>
                    <a:pt x="151007" y="199516"/>
                  </a:lnTo>
                  <a:lnTo>
                    <a:pt x="166308" y="201684"/>
                  </a:lnTo>
                  <a:lnTo>
                    <a:pt x="189201" y="233641"/>
                  </a:lnTo>
                  <a:lnTo>
                    <a:pt x="190487" y="244097"/>
                  </a:lnTo>
                  <a:lnTo>
                    <a:pt x="184583" y="247509"/>
                  </a:lnTo>
                  <a:lnTo>
                    <a:pt x="197854" y="247509"/>
                  </a:lnTo>
                  <a:lnTo>
                    <a:pt x="206217" y="242286"/>
                  </a:lnTo>
                  <a:lnTo>
                    <a:pt x="222953" y="237997"/>
                  </a:lnTo>
                  <a:lnTo>
                    <a:pt x="225558" y="237997"/>
                  </a:lnTo>
                  <a:lnTo>
                    <a:pt x="225805" y="199632"/>
                  </a:lnTo>
                  <a:lnTo>
                    <a:pt x="191205" y="199632"/>
                  </a:lnTo>
                  <a:lnTo>
                    <a:pt x="190750" y="199478"/>
                  </a:lnTo>
                  <a:close/>
                </a:path>
                <a:path w="227330" h="305435">
                  <a:moveTo>
                    <a:pt x="225558" y="237997"/>
                  </a:moveTo>
                  <a:lnTo>
                    <a:pt x="222953" y="237997"/>
                  </a:lnTo>
                  <a:lnTo>
                    <a:pt x="225553" y="238700"/>
                  </a:lnTo>
                  <a:lnTo>
                    <a:pt x="225558" y="237997"/>
                  </a:lnTo>
                  <a:close/>
                </a:path>
                <a:path w="227330" h="305435">
                  <a:moveTo>
                    <a:pt x="214977" y="193636"/>
                  </a:moveTo>
                  <a:lnTo>
                    <a:pt x="208005" y="194335"/>
                  </a:lnTo>
                  <a:lnTo>
                    <a:pt x="203941" y="196761"/>
                  </a:lnTo>
                  <a:lnTo>
                    <a:pt x="191205" y="199632"/>
                  </a:lnTo>
                  <a:lnTo>
                    <a:pt x="225805" y="199632"/>
                  </a:lnTo>
                  <a:lnTo>
                    <a:pt x="225843" y="193700"/>
                  </a:lnTo>
                  <a:lnTo>
                    <a:pt x="224528" y="193700"/>
                  </a:lnTo>
                  <a:lnTo>
                    <a:pt x="224108" y="193674"/>
                  </a:lnTo>
                  <a:lnTo>
                    <a:pt x="221937" y="193674"/>
                  </a:lnTo>
                  <a:lnTo>
                    <a:pt x="214977" y="193636"/>
                  </a:lnTo>
                  <a:close/>
                </a:path>
                <a:path w="227330" h="305435">
                  <a:moveTo>
                    <a:pt x="79184" y="181005"/>
                  </a:moveTo>
                  <a:lnTo>
                    <a:pt x="73677" y="184442"/>
                  </a:lnTo>
                  <a:lnTo>
                    <a:pt x="63956" y="192886"/>
                  </a:lnTo>
                  <a:lnTo>
                    <a:pt x="55098" y="195284"/>
                  </a:lnTo>
                  <a:lnTo>
                    <a:pt x="102707" y="195284"/>
                  </a:lnTo>
                  <a:lnTo>
                    <a:pt x="97053" y="190521"/>
                  </a:lnTo>
                  <a:lnTo>
                    <a:pt x="91889" y="186601"/>
                  </a:lnTo>
                  <a:lnTo>
                    <a:pt x="89382" y="184543"/>
                  </a:lnTo>
                  <a:lnTo>
                    <a:pt x="84783" y="181859"/>
                  </a:lnTo>
                  <a:lnTo>
                    <a:pt x="79184" y="181005"/>
                  </a:lnTo>
                  <a:close/>
                </a:path>
                <a:path w="227330" h="305435">
                  <a:moveTo>
                    <a:pt x="224528" y="193662"/>
                  </a:moveTo>
                  <a:lnTo>
                    <a:pt x="225843" y="193700"/>
                  </a:lnTo>
                  <a:lnTo>
                    <a:pt x="224528" y="193662"/>
                  </a:lnTo>
                  <a:close/>
                </a:path>
                <a:path w="227330" h="305435">
                  <a:moveTo>
                    <a:pt x="223232" y="193662"/>
                  </a:moveTo>
                  <a:lnTo>
                    <a:pt x="221937" y="193674"/>
                  </a:lnTo>
                  <a:lnTo>
                    <a:pt x="224108" y="193674"/>
                  </a:lnTo>
                  <a:lnTo>
                    <a:pt x="223232" y="193662"/>
                  </a:lnTo>
                  <a:close/>
                </a:path>
                <a:path w="227330" h="305435">
                  <a:moveTo>
                    <a:pt x="225870" y="189522"/>
                  </a:moveTo>
                  <a:lnTo>
                    <a:pt x="221962" y="189522"/>
                  </a:lnTo>
                  <a:lnTo>
                    <a:pt x="222394" y="189547"/>
                  </a:lnTo>
                  <a:lnTo>
                    <a:pt x="223702" y="189560"/>
                  </a:lnTo>
                  <a:lnTo>
                    <a:pt x="225870" y="189545"/>
                  </a:lnTo>
                  <a:close/>
                </a:path>
                <a:path w="227330" h="305435">
                  <a:moveTo>
                    <a:pt x="225715" y="189547"/>
                  </a:moveTo>
                  <a:lnTo>
                    <a:pt x="224566" y="189547"/>
                  </a:lnTo>
                  <a:lnTo>
                    <a:pt x="225715" y="189547"/>
                  </a:lnTo>
                  <a:close/>
                </a:path>
                <a:path w="227330" h="305435">
                  <a:moveTo>
                    <a:pt x="226344" y="116012"/>
                  </a:moveTo>
                  <a:lnTo>
                    <a:pt x="144983" y="116012"/>
                  </a:lnTo>
                  <a:lnTo>
                    <a:pt x="155551" y="120638"/>
                  </a:lnTo>
                  <a:lnTo>
                    <a:pt x="164114" y="125768"/>
                  </a:lnTo>
                  <a:lnTo>
                    <a:pt x="178217" y="130809"/>
                  </a:lnTo>
                  <a:lnTo>
                    <a:pt x="184045" y="136712"/>
                  </a:lnTo>
                  <a:lnTo>
                    <a:pt x="187101" y="149224"/>
                  </a:lnTo>
                  <a:lnTo>
                    <a:pt x="189141" y="165442"/>
                  </a:lnTo>
                  <a:lnTo>
                    <a:pt x="193792" y="175117"/>
                  </a:lnTo>
                  <a:lnTo>
                    <a:pt x="200393" y="181014"/>
                  </a:lnTo>
                  <a:lnTo>
                    <a:pt x="208284" y="185902"/>
                  </a:lnTo>
                  <a:lnTo>
                    <a:pt x="212412" y="188531"/>
                  </a:lnTo>
                  <a:lnTo>
                    <a:pt x="217365" y="189433"/>
                  </a:lnTo>
                  <a:lnTo>
                    <a:pt x="221962" y="189547"/>
                  </a:lnTo>
                  <a:lnTo>
                    <a:pt x="225870" y="189522"/>
                  </a:lnTo>
                  <a:lnTo>
                    <a:pt x="226344" y="116012"/>
                  </a:lnTo>
                  <a:close/>
                </a:path>
                <a:path w="227330" h="305435">
                  <a:moveTo>
                    <a:pt x="200271" y="31153"/>
                  </a:moveTo>
                  <a:lnTo>
                    <a:pt x="197362" y="31788"/>
                  </a:lnTo>
                  <a:lnTo>
                    <a:pt x="194848" y="32804"/>
                  </a:lnTo>
                  <a:lnTo>
                    <a:pt x="193298" y="34455"/>
                  </a:lnTo>
                  <a:lnTo>
                    <a:pt x="191025" y="36817"/>
                  </a:lnTo>
                  <a:lnTo>
                    <a:pt x="190923" y="40672"/>
                  </a:lnTo>
                  <a:lnTo>
                    <a:pt x="197057" y="56438"/>
                  </a:lnTo>
                  <a:lnTo>
                    <a:pt x="197007" y="63715"/>
                  </a:lnTo>
                  <a:lnTo>
                    <a:pt x="188739" y="71551"/>
                  </a:lnTo>
                  <a:lnTo>
                    <a:pt x="226630" y="71551"/>
                  </a:lnTo>
                  <a:lnTo>
                    <a:pt x="226889" y="31321"/>
                  </a:lnTo>
                  <a:lnTo>
                    <a:pt x="200271" y="31153"/>
                  </a:lnTo>
                  <a:close/>
                </a:path>
                <a:path w="227330" h="305435">
                  <a:moveTo>
                    <a:pt x="187404" y="63830"/>
                  </a:moveTo>
                  <a:lnTo>
                    <a:pt x="179493" y="63830"/>
                  </a:lnTo>
                  <a:lnTo>
                    <a:pt x="181309" y="64325"/>
                  </a:lnTo>
                  <a:lnTo>
                    <a:pt x="185793" y="65379"/>
                  </a:lnTo>
                  <a:lnTo>
                    <a:pt x="187404" y="63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32303" y="5911292"/>
              <a:ext cx="175522" cy="297912"/>
            </a:xfrm>
            <a:prstGeom prst="rect">
              <a:avLst/>
            </a:prstGeom>
          </p:spPr>
        </p:pic>
        <p:pic>
          <p:nvPicPr>
            <p:cNvPr id="66" name="object 6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18606" y="6163667"/>
              <a:ext cx="420595" cy="298202"/>
            </a:xfrm>
            <a:prstGeom prst="rect">
              <a:avLst/>
            </a:prstGeom>
          </p:spPr>
        </p:pic>
      </p:grpSp>
      <p:grpSp>
        <p:nvGrpSpPr>
          <p:cNvPr id="67" name="object 67"/>
          <p:cNvGrpSpPr/>
          <p:nvPr/>
        </p:nvGrpSpPr>
        <p:grpSpPr>
          <a:xfrm>
            <a:off x="5403464" y="6384787"/>
            <a:ext cx="1008844" cy="1031125"/>
            <a:chOff x="5491009" y="5627370"/>
            <a:chExt cx="833755" cy="852169"/>
          </a:xfrm>
        </p:grpSpPr>
        <p:sp>
          <p:nvSpPr>
            <p:cNvPr id="68" name="object 68"/>
            <p:cNvSpPr/>
            <p:nvPr/>
          </p:nvSpPr>
          <p:spPr>
            <a:xfrm>
              <a:off x="5570939" y="6109709"/>
              <a:ext cx="668655" cy="367030"/>
            </a:xfrm>
            <a:custGeom>
              <a:avLst/>
              <a:gdLst/>
              <a:ahLst/>
              <a:cxnLst/>
              <a:rect l="l" t="t" r="r" b="b"/>
              <a:pathLst>
                <a:path w="668654" h="367029">
                  <a:moveTo>
                    <a:pt x="448917" y="0"/>
                  </a:moveTo>
                  <a:lnTo>
                    <a:pt x="394840" y="50507"/>
                  </a:lnTo>
                  <a:lnTo>
                    <a:pt x="334045" y="56159"/>
                  </a:lnTo>
                  <a:lnTo>
                    <a:pt x="270240" y="50330"/>
                  </a:lnTo>
                  <a:lnTo>
                    <a:pt x="219174" y="0"/>
                  </a:lnTo>
                  <a:lnTo>
                    <a:pt x="215822" y="6030"/>
                  </a:lnTo>
                  <a:lnTo>
                    <a:pt x="172715" y="33683"/>
                  </a:lnTo>
                  <a:lnTo>
                    <a:pt x="130273" y="53712"/>
                  </a:lnTo>
                  <a:lnTo>
                    <a:pt x="83124" y="79734"/>
                  </a:lnTo>
                  <a:lnTo>
                    <a:pt x="39305" y="111995"/>
                  </a:lnTo>
                  <a:lnTo>
                    <a:pt x="6855" y="150736"/>
                  </a:lnTo>
                  <a:lnTo>
                    <a:pt x="0" y="179021"/>
                  </a:lnTo>
                  <a:lnTo>
                    <a:pt x="3839" y="216854"/>
                  </a:lnTo>
                  <a:lnTo>
                    <a:pt x="15802" y="262123"/>
                  </a:lnTo>
                  <a:lnTo>
                    <a:pt x="33316" y="312712"/>
                  </a:lnTo>
                  <a:lnTo>
                    <a:pt x="53807" y="366509"/>
                  </a:lnTo>
                  <a:lnTo>
                    <a:pt x="614283" y="366509"/>
                  </a:lnTo>
                  <a:lnTo>
                    <a:pt x="634785" y="312712"/>
                  </a:lnTo>
                  <a:lnTo>
                    <a:pt x="652302" y="262123"/>
                  </a:lnTo>
                  <a:lnTo>
                    <a:pt x="664263" y="216854"/>
                  </a:lnTo>
                  <a:lnTo>
                    <a:pt x="668098" y="179021"/>
                  </a:lnTo>
                  <a:lnTo>
                    <a:pt x="661235" y="150736"/>
                  </a:lnTo>
                  <a:lnTo>
                    <a:pt x="628786" y="111995"/>
                  </a:lnTo>
                  <a:lnTo>
                    <a:pt x="584970" y="79734"/>
                  </a:lnTo>
                  <a:lnTo>
                    <a:pt x="537822" y="53712"/>
                  </a:lnTo>
                  <a:lnTo>
                    <a:pt x="495380" y="33683"/>
                  </a:lnTo>
                  <a:lnTo>
                    <a:pt x="465681" y="19405"/>
                  </a:lnTo>
                  <a:lnTo>
                    <a:pt x="460611" y="15868"/>
                  </a:lnTo>
                  <a:lnTo>
                    <a:pt x="456156" y="11364"/>
                  </a:lnTo>
                  <a:lnTo>
                    <a:pt x="452272" y="6030"/>
                  </a:lnTo>
                  <a:lnTo>
                    <a:pt x="448917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69136" y="6102738"/>
              <a:ext cx="271487" cy="129895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5490997" y="6129926"/>
              <a:ext cx="833755" cy="349885"/>
            </a:xfrm>
            <a:custGeom>
              <a:avLst/>
              <a:gdLst/>
              <a:ahLst/>
              <a:cxnLst/>
              <a:rect l="l" t="t" r="r" b="b"/>
              <a:pathLst>
                <a:path w="833754" h="349885">
                  <a:moveTo>
                    <a:pt x="318122" y="349313"/>
                  </a:moveTo>
                  <a:lnTo>
                    <a:pt x="304355" y="296862"/>
                  </a:lnTo>
                  <a:lnTo>
                    <a:pt x="292684" y="245097"/>
                  </a:lnTo>
                  <a:lnTo>
                    <a:pt x="283400" y="194119"/>
                  </a:lnTo>
                  <a:lnTo>
                    <a:pt x="276821" y="144018"/>
                  </a:lnTo>
                  <a:lnTo>
                    <a:pt x="273240" y="94907"/>
                  </a:lnTo>
                  <a:lnTo>
                    <a:pt x="272973" y="46863"/>
                  </a:lnTo>
                  <a:lnTo>
                    <a:pt x="276313" y="0"/>
                  </a:lnTo>
                  <a:lnTo>
                    <a:pt x="199263" y="21043"/>
                  </a:lnTo>
                  <a:lnTo>
                    <a:pt x="153695" y="35598"/>
                  </a:lnTo>
                  <a:lnTo>
                    <a:pt x="85432" y="72364"/>
                  </a:lnTo>
                  <a:lnTo>
                    <a:pt x="40436" y="132842"/>
                  </a:lnTo>
                  <a:lnTo>
                    <a:pt x="14592" y="226123"/>
                  </a:lnTo>
                  <a:lnTo>
                    <a:pt x="2806" y="311772"/>
                  </a:lnTo>
                  <a:lnTo>
                    <a:pt x="0" y="349313"/>
                  </a:lnTo>
                  <a:lnTo>
                    <a:pt x="318122" y="349313"/>
                  </a:lnTo>
                  <a:close/>
                </a:path>
                <a:path w="833754" h="349885">
                  <a:moveTo>
                    <a:pt x="833158" y="349313"/>
                  </a:moveTo>
                  <a:lnTo>
                    <a:pt x="821296" y="213271"/>
                  </a:lnTo>
                  <a:lnTo>
                    <a:pt x="807986" y="139077"/>
                  </a:lnTo>
                  <a:lnTo>
                    <a:pt x="784834" y="100761"/>
                  </a:lnTo>
                  <a:lnTo>
                    <a:pt x="743407" y="72364"/>
                  </a:lnTo>
                  <a:lnTo>
                    <a:pt x="687971" y="45466"/>
                  </a:lnTo>
                  <a:lnTo>
                    <a:pt x="623709" y="22326"/>
                  </a:lnTo>
                  <a:lnTo>
                    <a:pt x="570560" y="6108"/>
                  </a:lnTo>
                  <a:lnTo>
                    <a:pt x="548411" y="0"/>
                  </a:lnTo>
                  <a:lnTo>
                    <a:pt x="551751" y="46863"/>
                  </a:lnTo>
                  <a:lnTo>
                    <a:pt x="551484" y="94907"/>
                  </a:lnTo>
                  <a:lnTo>
                    <a:pt x="547916" y="144018"/>
                  </a:lnTo>
                  <a:lnTo>
                    <a:pt x="541337" y="194119"/>
                  </a:lnTo>
                  <a:lnTo>
                    <a:pt x="532053" y="245097"/>
                  </a:lnTo>
                  <a:lnTo>
                    <a:pt x="520382" y="296862"/>
                  </a:lnTo>
                  <a:lnTo>
                    <a:pt x="506603" y="349313"/>
                  </a:lnTo>
                  <a:lnTo>
                    <a:pt x="833158" y="349313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705754" y="6128084"/>
              <a:ext cx="395605" cy="351790"/>
            </a:xfrm>
            <a:custGeom>
              <a:avLst/>
              <a:gdLst/>
              <a:ahLst/>
              <a:cxnLst/>
              <a:rect l="l" t="t" r="r" b="b"/>
              <a:pathLst>
                <a:path w="395604" h="351789">
                  <a:moveTo>
                    <a:pt x="108013" y="351167"/>
                  </a:moveTo>
                  <a:lnTo>
                    <a:pt x="94335" y="294119"/>
                  </a:lnTo>
                  <a:lnTo>
                    <a:pt x="82651" y="238747"/>
                  </a:lnTo>
                  <a:lnTo>
                    <a:pt x="73291" y="185432"/>
                  </a:lnTo>
                  <a:lnTo>
                    <a:pt x="66548" y="134531"/>
                  </a:lnTo>
                  <a:lnTo>
                    <a:pt x="62763" y="86423"/>
                  </a:lnTo>
                  <a:lnTo>
                    <a:pt x="62242" y="41452"/>
                  </a:lnTo>
                  <a:lnTo>
                    <a:pt x="65303" y="0"/>
                  </a:lnTo>
                  <a:lnTo>
                    <a:pt x="29248" y="13970"/>
                  </a:lnTo>
                  <a:lnTo>
                    <a:pt x="0" y="117602"/>
                  </a:lnTo>
                  <a:lnTo>
                    <a:pt x="36283" y="131406"/>
                  </a:lnTo>
                  <a:lnTo>
                    <a:pt x="1917" y="150088"/>
                  </a:lnTo>
                  <a:lnTo>
                    <a:pt x="88277" y="351167"/>
                  </a:lnTo>
                  <a:lnTo>
                    <a:pt x="108013" y="351167"/>
                  </a:lnTo>
                  <a:close/>
                </a:path>
                <a:path w="395604" h="351789">
                  <a:moveTo>
                    <a:pt x="395198" y="117602"/>
                  </a:moveTo>
                  <a:lnTo>
                    <a:pt x="365950" y="13995"/>
                  </a:lnTo>
                  <a:lnTo>
                    <a:pt x="329895" y="0"/>
                  </a:lnTo>
                  <a:lnTo>
                    <a:pt x="332968" y="41452"/>
                  </a:lnTo>
                  <a:lnTo>
                    <a:pt x="332460" y="86423"/>
                  </a:lnTo>
                  <a:lnTo>
                    <a:pt x="328676" y="134531"/>
                  </a:lnTo>
                  <a:lnTo>
                    <a:pt x="321945" y="185432"/>
                  </a:lnTo>
                  <a:lnTo>
                    <a:pt x="312572" y="238747"/>
                  </a:lnTo>
                  <a:lnTo>
                    <a:pt x="300888" y="294106"/>
                  </a:lnTo>
                  <a:lnTo>
                    <a:pt x="287210" y="351155"/>
                  </a:lnTo>
                  <a:lnTo>
                    <a:pt x="306933" y="351155"/>
                  </a:lnTo>
                  <a:lnTo>
                    <a:pt x="393306" y="150075"/>
                  </a:lnTo>
                  <a:lnTo>
                    <a:pt x="358914" y="131419"/>
                  </a:lnTo>
                  <a:lnTo>
                    <a:pt x="395198" y="117602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047435" y="6340682"/>
              <a:ext cx="133985" cy="88265"/>
            </a:xfrm>
            <a:custGeom>
              <a:avLst/>
              <a:gdLst/>
              <a:ahLst/>
              <a:cxnLst/>
              <a:rect l="l" t="t" r="r" b="b"/>
              <a:pathLst>
                <a:path w="133985" h="88264">
                  <a:moveTo>
                    <a:pt x="133692" y="0"/>
                  </a:moveTo>
                  <a:lnTo>
                    <a:pt x="0" y="0"/>
                  </a:lnTo>
                  <a:lnTo>
                    <a:pt x="0" y="87947"/>
                  </a:lnTo>
                  <a:lnTo>
                    <a:pt x="133692" y="87947"/>
                  </a:lnTo>
                  <a:lnTo>
                    <a:pt x="1336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099695" y="6333227"/>
              <a:ext cx="29209" cy="19050"/>
            </a:xfrm>
            <a:custGeom>
              <a:avLst/>
              <a:gdLst/>
              <a:ahLst/>
              <a:cxnLst/>
              <a:rect l="l" t="t" r="r" b="b"/>
              <a:pathLst>
                <a:path w="29210" h="19050">
                  <a:moveTo>
                    <a:pt x="29171" y="0"/>
                  </a:moveTo>
                  <a:lnTo>
                    <a:pt x="0" y="0"/>
                  </a:lnTo>
                  <a:lnTo>
                    <a:pt x="0" y="18948"/>
                  </a:lnTo>
                  <a:lnTo>
                    <a:pt x="29171" y="18948"/>
                  </a:lnTo>
                  <a:lnTo>
                    <a:pt x="29171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5737234" y="5627370"/>
              <a:ext cx="330835" cy="317500"/>
            </a:xfrm>
            <a:custGeom>
              <a:avLst/>
              <a:gdLst/>
              <a:ahLst/>
              <a:cxnLst/>
              <a:rect l="l" t="t" r="r" b="b"/>
              <a:pathLst>
                <a:path w="330835" h="317500">
                  <a:moveTo>
                    <a:pt x="168616" y="0"/>
                  </a:moveTo>
                  <a:lnTo>
                    <a:pt x="120490" y="4195"/>
                  </a:lnTo>
                  <a:lnTo>
                    <a:pt x="87972" y="16722"/>
                  </a:lnTo>
                  <a:lnTo>
                    <a:pt x="112077" y="19300"/>
                  </a:lnTo>
                  <a:lnTo>
                    <a:pt x="88264" y="25865"/>
                  </a:lnTo>
                  <a:lnTo>
                    <a:pt x="66152" y="36906"/>
                  </a:lnTo>
                  <a:lnTo>
                    <a:pt x="46524" y="51933"/>
                  </a:lnTo>
                  <a:lnTo>
                    <a:pt x="30162" y="70456"/>
                  </a:lnTo>
                  <a:lnTo>
                    <a:pt x="41440" y="70253"/>
                  </a:lnTo>
                  <a:lnTo>
                    <a:pt x="23181" y="89933"/>
                  </a:lnTo>
                  <a:lnTo>
                    <a:pt x="9823" y="113249"/>
                  </a:lnTo>
                  <a:lnTo>
                    <a:pt x="1913" y="138936"/>
                  </a:lnTo>
                  <a:lnTo>
                    <a:pt x="0" y="165731"/>
                  </a:lnTo>
                  <a:lnTo>
                    <a:pt x="4826" y="160651"/>
                  </a:lnTo>
                  <a:lnTo>
                    <a:pt x="6321" y="216375"/>
                  </a:lnTo>
                  <a:lnTo>
                    <a:pt x="18267" y="266630"/>
                  </a:lnTo>
                  <a:lnTo>
                    <a:pt x="31877" y="302973"/>
                  </a:lnTo>
                  <a:lnTo>
                    <a:pt x="38366" y="316963"/>
                  </a:lnTo>
                  <a:lnTo>
                    <a:pt x="297141" y="316963"/>
                  </a:lnTo>
                  <a:lnTo>
                    <a:pt x="317251" y="242130"/>
                  </a:lnTo>
                  <a:lnTo>
                    <a:pt x="328062" y="177253"/>
                  </a:lnTo>
                  <a:lnTo>
                    <a:pt x="330344" y="123385"/>
                  </a:lnTo>
                  <a:lnTo>
                    <a:pt x="324865" y="81580"/>
                  </a:lnTo>
                  <a:lnTo>
                    <a:pt x="312395" y="52891"/>
                  </a:lnTo>
                  <a:lnTo>
                    <a:pt x="293702" y="38372"/>
                  </a:lnTo>
                  <a:lnTo>
                    <a:pt x="269557" y="39074"/>
                  </a:lnTo>
                  <a:lnTo>
                    <a:pt x="221816" y="9753"/>
                  </a:lnTo>
                  <a:lnTo>
                    <a:pt x="16861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5763942" y="5682412"/>
              <a:ext cx="282575" cy="421640"/>
            </a:xfrm>
            <a:custGeom>
              <a:avLst/>
              <a:gdLst/>
              <a:ahLst/>
              <a:cxnLst/>
              <a:rect l="l" t="t" r="r" b="b"/>
              <a:pathLst>
                <a:path w="282575" h="421639">
                  <a:moveTo>
                    <a:pt x="171932" y="0"/>
                  </a:moveTo>
                  <a:lnTo>
                    <a:pt x="110159" y="0"/>
                  </a:lnTo>
                  <a:lnTo>
                    <a:pt x="65420" y="9200"/>
                  </a:lnTo>
                  <a:lnTo>
                    <a:pt x="29557" y="34102"/>
                  </a:lnTo>
                  <a:lnTo>
                    <a:pt x="6455" y="70658"/>
                  </a:lnTo>
                  <a:lnTo>
                    <a:pt x="0" y="114820"/>
                  </a:lnTo>
                  <a:lnTo>
                    <a:pt x="14096" y="322884"/>
                  </a:lnTo>
                  <a:lnTo>
                    <a:pt x="29273" y="363630"/>
                  </a:lnTo>
                  <a:lnTo>
                    <a:pt x="62088" y="394714"/>
                  </a:lnTo>
                  <a:lnTo>
                    <a:pt x="102645" y="414537"/>
                  </a:lnTo>
                  <a:lnTo>
                    <a:pt x="141046" y="421500"/>
                  </a:lnTo>
                  <a:lnTo>
                    <a:pt x="179441" y="414537"/>
                  </a:lnTo>
                  <a:lnTo>
                    <a:pt x="219998" y="394714"/>
                  </a:lnTo>
                  <a:lnTo>
                    <a:pt x="252817" y="363630"/>
                  </a:lnTo>
                  <a:lnTo>
                    <a:pt x="267995" y="322884"/>
                  </a:lnTo>
                  <a:lnTo>
                    <a:pt x="282092" y="114820"/>
                  </a:lnTo>
                  <a:lnTo>
                    <a:pt x="275636" y="70658"/>
                  </a:lnTo>
                  <a:lnTo>
                    <a:pt x="252534" y="34102"/>
                  </a:lnTo>
                  <a:lnTo>
                    <a:pt x="216671" y="9200"/>
                  </a:lnTo>
                  <a:lnTo>
                    <a:pt x="1719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759983" y="5674923"/>
              <a:ext cx="291465" cy="246379"/>
            </a:xfrm>
            <a:custGeom>
              <a:avLst/>
              <a:gdLst/>
              <a:ahLst/>
              <a:cxnLst/>
              <a:rect l="l" t="t" r="r" b="b"/>
              <a:pathLst>
                <a:path w="291464" h="246379">
                  <a:moveTo>
                    <a:pt x="290842" y="128409"/>
                  </a:moveTo>
                  <a:lnTo>
                    <a:pt x="290766" y="94729"/>
                  </a:lnTo>
                  <a:lnTo>
                    <a:pt x="284899" y="63728"/>
                  </a:lnTo>
                  <a:lnTo>
                    <a:pt x="275691" y="46926"/>
                  </a:lnTo>
                  <a:lnTo>
                    <a:pt x="275691" y="173812"/>
                  </a:lnTo>
                  <a:lnTo>
                    <a:pt x="272961" y="173634"/>
                  </a:lnTo>
                  <a:lnTo>
                    <a:pt x="272961" y="192671"/>
                  </a:lnTo>
                  <a:lnTo>
                    <a:pt x="271945" y="208800"/>
                  </a:lnTo>
                  <a:lnTo>
                    <a:pt x="247091" y="239496"/>
                  </a:lnTo>
                  <a:lnTo>
                    <a:pt x="210680" y="240957"/>
                  </a:lnTo>
                  <a:lnTo>
                    <a:pt x="198704" y="240347"/>
                  </a:lnTo>
                  <a:lnTo>
                    <a:pt x="166712" y="214617"/>
                  </a:lnTo>
                  <a:lnTo>
                    <a:pt x="163017" y="198780"/>
                  </a:lnTo>
                  <a:lnTo>
                    <a:pt x="163855" y="195021"/>
                  </a:lnTo>
                  <a:lnTo>
                    <a:pt x="219214" y="175742"/>
                  </a:lnTo>
                  <a:lnTo>
                    <a:pt x="270230" y="181610"/>
                  </a:lnTo>
                  <a:lnTo>
                    <a:pt x="272961" y="192671"/>
                  </a:lnTo>
                  <a:lnTo>
                    <a:pt x="272961" y="173634"/>
                  </a:lnTo>
                  <a:lnTo>
                    <a:pt x="234137" y="171043"/>
                  </a:lnTo>
                  <a:lnTo>
                    <a:pt x="203987" y="171615"/>
                  </a:lnTo>
                  <a:lnTo>
                    <a:pt x="180111" y="174447"/>
                  </a:lnTo>
                  <a:lnTo>
                    <a:pt x="146862" y="177761"/>
                  </a:lnTo>
                  <a:lnTo>
                    <a:pt x="146431" y="177800"/>
                  </a:lnTo>
                  <a:lnTo>
                    <a:pt x="146240" y="177800"/>
                  </a:lnTo>
                  <a:lnTo>
                    <a:pt x="143433" y="177787"/>
                  </a:lnTo>
                  <a:lnTo>
                    <a:pt x="126974" y="176149"/>
                  </a:lnTo>
                  <a:lnTo>
                    <a:pt x="126974" y="198780"/>
                  </a:lnTo>
                  <a:lnTo>
                    <a:pt x="109893" y="236194"/>
                  </a:lnTo>
                  <a:lnTo>
                    <a:pt x="79311" y="240957"/>
                  </a:lnTo>
                  <a:lnTo>
                    <a:pt x="66751" y="240817"/>
                  </a:lnTo>
                  <a:lnTo>
                    <a:pt x="27317" y="234442"/>
                  </a:lnTo>
                  <a:lnTo>
                    <a:pt x="17030" y="192671"/>
                  </a:lnTo>
                  <a:lnTo>
                    <a:pt x="19761" y="181610"/>
                  </a:lnTo>
                  <a:lnTo>
                    <a:pt x="37503" y="176758"/>
                  </a:lnTo>
                  <a:lnTo>
                    <a:pt x="70789" y="175742"/>
                  </a:lnTo>
                  <a:lnTo>
                    <a:pt x="104660" y="178777"/>
                  </a:lnTo>
                  <a:lnTo>
                    <a:pt x="124117" y="186080"/>
                  </a:lnTo>
                  <a:lnTo>
                    <a:pt x="126974" y="198780"/>
                  </a:lnTo>
                  <a:lnTo>
                    <a:pt x="126974" y="176149"/>
                  </a:lnTo>
                  <a:lnTo>
                    <a:pt x="122910" y="175742"/>
                  </a:lnTo>
                  <a:lnTo>
                    <a:pt x="109677" y="174409"/>
                  </a:lnTo>
                  <a:lnTo>
                    <a:pt x="85890" y="171602"/>
                  </a:lnTo>
                  <a:lnTo>
                    <a:pt x="55753" y="171043"/>
                  </a:lnTo>
                  <a:lnTo>
                    <a:pt x="12687" y="173913"/>
                  </a:lnTo>
                  <a:lnTo>
                    <a:pt x="12738" y="172466"/>
                  </a:lnTo>
                  <a:lnTo>
                    <a:pt x="13855" y="157594"/>
                  </a:lnTo>
                  <a:lnTo>
                    <a:pt x="25577" y="114846"/>
                  </a:lnTo>
                  <a:lnTo>
                    <a:pt x="56883" y="84112"/>
                  </a:lnTo>
                  <a:lnTo>
                    <a:pt x="70993" y="80137"/>
                  </a:lnTo>
                  <a:lnTo>
                    <a:pt x="67437" y="88519"/>
                  </a:lnTo>
                  <a:lnTo>
                    <a:pt x="149123" y="62039"/>
                  </a:lnTo>
                  <a:lnTo>
                    <a:pt x="143535" y="69596"/>
                  </a:lnTo>
                  <a:lnTo>
                    <a:pt x="169684" y="66586"/>
                  </a:lnTo>
                  <a:lnTo>
                    <a:pt x="194703" y="58318"/>
                  </a:lnTo>
                  <a:lnTo>
                    <a:pt x="217589" y="45224"/>
                  </a:lnTo>
                  <a:lnTo>
                    <a:pt x="237324" y="27762"/>
                  </a:lnTo>
                  <a:lnTo>
                    <a:pt x="257771" y="102743"/>
                  </a:lnTo>
                  <a:lnTo>
                    <a:pt x="262267" y="92633"/>
                  </a:lnTo>
                  <a:lnTo>
                    <a:pt x="271030" y="165633"/>
                  </a:lnTo>
                  <a:lnTo>
                    <a:pt x="274802" y="157861"/>
                  </a:lnTo>
                  <a:lnTo>
                    <a:pt x="275691" y="173812"/>
                  </a:lnTo>
                  <a:lnTo>
                    <a:pt x="275691" y="46926"/>
                  </a:lnTo>
                  <a:lnTo>
                    <a:pt x="270306" y="37096"/>
                  </a:lnTo>
                  <a:lnTo>
                    <a:pt x="244081" y="16497"/>
                  </a:lnTo>
                  <a:lnTo>
                    <a:pt x="203276" y="3568"/>
                  </a:lnTo>
                  <a:lnTo>
                    <a:pt x="145008" y="0"/>
                  </a:lnTo>
                  <a:lnTo>
                    <a:pt x="87109" y="6845"/>
                  </a:lnTo>
                  <a:lnTo>
                    <a:pt x="46609" y="22809"/>
                  </a:lnTo>
                  <a:lnTo>
                    <a:pt x="6057" y="74409"/>
                  </a:lnTo>
                  <a:lnTo>
                    <a:pt x="0" y="139484"/>
                  </a:lnTo>
                  <a:lnTo>
                    <a:pt x="3733" y="185877"/>
                  </a:lnTo>
                  <a:lnTo>
                    <a:pt x="3733" y="191312"/>
                  </a:lnTo>
                  <a:lnTo>
                    <a:pt x="4229" y="192087"/>
                  </a:lnTo>
                  <a:lnTo>
                    <a:pt x="5092" y="202755"/>
                  </a:lnTo>
                  <a:lnTo>
                    <a:pt x="4521" y="228917"/>
                  </a:lnTo>
                  <a:lnTo>
                    <a:pt x="11188" y="228917"/>
                  </a:lnTo>
                  <a:lnTo>
                    <a:pt x="11772" y="207594"/>
                  </a:lnTo>
                  <a:lnTo>
                    <a:pt x="13944" y="215760"/>
                  </a:lnTo>
                  <a:lnTo>
                    <a:pt x="17843" y="230670"/>
                  </a:lnTo>
                  <a:lnTo>
                    <a:pt x="23876" y="240182"/>
                  </a:lnTo>
                  <a:lnTo>
                    <a:pt x="40170" y="244233"/>
                  </a:lnTo>
                  <a:lnTo>
                    <a:pt x="66967" y="245935"/>
                  </a:lnTo>
                  <a:lnTo>
                    <a:pt x="94678" y="244754"/>
                  </a:lnTo>
                  <a:lnTo>
                    <a:pt x="110477" y="240957"/>
                  </a:lnTo>
                  <a:lnTo>
                    <a:pt x="113690" y="240182"/>
                  </a:lnTo>
                  <a:lnTo>
                    <a:pt x="122186" y="230035"/>
                  </a:lnTo>
                  <a:lnTo>
                    <a:pt x="127838" y="215480"/>
                  </a:lnTo>
                  <a:lnTo>
                    <a:pt x="133629" y="202031"/>
                  </a:lnTo>
                  <a:lnTo>
                    <a:pt x="142532" y="195160"/>
                  </a:lnTo>
                  <a:lnTo>
                    <a:pt x="143319" y="195021"/>
                  </a:lnTo>
                  <a:lnTo>
                    <a:pt x="146354" y="195021"/>
                  </a:lnTo>
                  <a:lnTo>
                    <a:pt x="146989" y="195084"/>
                  </a:lnTo>
                  <a:lnTo>
                    <a:pt x="156171" y="201688"/>
                  </a:lnTo>
                  <a:lnTo>
                    <a:pt x="162064" y="215176"/>
                  </a:lnTo>
                  <a:lnTo>
                    <a:pt x="167754" y="229895"/>
                  </a:lnTo>
                  <a:lnTo>
                    <a:pt x="176301" y="240182"/>
                  </a:lnTo>
                  <a:lnTo>
                    <a:pt x="195313" y="244754"/>
                  </a:lnTo>
                  <a:lnTo>
                    <a:pt x="223037" y="245935"/>
                  </a:lnTo>
                  <a:lnTo>
                    <a:pt x="249847" y="244233"/>
                  </a:lnTo>
                  <a:lnTo>
                    <a:pt x="263029" y="240957"/>
                  </a:lnTo>
                  <a:lnTo>
                    <a:pt x="266128" y="240182"/>
                  </a:lnTo>
                  <a:lnTo>
                    <a:pt x="272161" y="230670"/>
                  </a:lnTo>
                  <a:lnTo>
                    <a:pt x="276212" y="215176"/>
                  </a:lnTo>
                  <a:lnTo>
                    <a:pt x="277710" y="209511"/>
                  </a:lnTo>
                  <a:lnTo>
                    <a:pt x="278815" y="228917"/>
                  </a:lnTo>
                  <a:lnTo>
                    <a:pt x="285483" y="228917"/>
                  </a:lnTo>
                  <a:lnTo>
                    <a:pt x="285280" y="197167"/>
                  </a:lnTo>
                  <a:lnTo>
                    <a:pt x="285673" y="192201"/>
                  </a:lnTo>
                  <a:lnTo>
                    <a:pt x="286258" y="191312"/>
                  </a:lnTo>
                  <a:lnTo>
                    <a:pt x="286258" y="185089"/>
                  </a:lnTo>
                  <a:lnTo>
                    <a:pt x="290842" y="128409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77"/>
          <p:cNvSpPr txBox="1"/>
          <p:nvPr/>
        </p:nvSpPr>
        <p:spPr>
          <a:xfrm>
            <a:off x="732421" y="8297737"/>
            <a:ext cx="1835785" cy="1282378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436880" marR="429259" algn="ctr">
              <a:lnSpc>
                <a:spcPct val="100000"/>
              </a:lnSpc>
              <a:spcBef>
                <a:spcPts val="1070"/>
              </a:spcBef>
            </a:pP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ESTABLISHED 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NATIONAL </a:t>
            </a:r>
            <a:r>
              <a:rPr sz="1200" spc="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FRACTURE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REGISTRIES</a:t>
            </a:r>
            <a:endParaRPr sz="1200" dirty="0">
              <a:latin typeface="+mj-lt"/>
              <a:cs typeface="Open Sans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0116057" y="9472887"/>
            <a:ext cx="4488815" cy="38100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The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elements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0" dirty="0">
                <a:solidFill>
                  <a:srgbClr val="173B66"/>
                </a:solidFill>
                <a:latin typeface="+mj-lt"/>
                <a:cs typeface="Open Sans Light"/>
              </a:rPr>
              <a:t>of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5" dirty="0">
                <a:solidFill>
                  <a:srgbClr val="173B66"/>
                </a:solidFill>
                <a:latin typeface="+mj-lt"/>
                <a:cs typeface="Open Sans Light"/>
              </a:rPr>
              <a:t>each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domain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15" dirty="0">
                <a:solidFill>
                  <a:srgbClr val="173B66"/>
                </a:solidFill>
                <a:latin typeface="+mj-lt"/>
                <a:cs typeface="Open Sans Light"/>
              </a:rPr>
              <a:t>in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5" dirty="0">
                <a:solidFill>
                  <a:srgbClr val="173B66"/>
                </a:solidFill>
                <a:latin typeface="+mj-lt"/>
                <a:cs typeface="Open Sans Light"/>
              </a:rPr>
              <a:t>each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country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70" dirty="0">
                <a:solidFill>
                  <a:srgbClr val="173B66"/>
                </a:solidFill>
                <a:latin typeface="+mj-lt"/>
                <a:cs typeface="Open Sans Light"/>
              </a:rPr>
              <a:t>were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5" dirty="0">
                <a:solidFill>
                  <a:srgbClr val="173B66"/>
                </a:solidFill>
                <a:latin typeface="+mj-lt"/>
                <a:cs typeface="Open Sans Light"/>
              </a:rPr>
              <a:t>scored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and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coded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using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20" dirty="0">
                <a:solidFill>
                  <a:srgbClr val="173B66"/>
                </a:solidFill>
                <a:latin typeface="+mj-lt"/>
                <a:cs typeface="Open Sans Light"/>
              </a:rPr>
              <a:t>a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0" dirty="0">
                <a:solidFill>
                  <a:srgbClr val="173B66"/>
                </a:solidFill>
                <a:latin typeface="+mj-lt"/>
                <a:cs typeface="Open Sans Light"/>
              </a:rPr>
              <a:t>traffic</a:t>
            </a:r>
            <a:endParaRPr sz="1000" dirty="0">
              <a:latin typeface="+mj-lt"/>
              <a:cs typeface="Open Sans Light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000" i="1" spc="-15" dirty="0">
                <a:solidFill>
                  <a:srgbClr val="173B66"/>
                </a:solidFill>
                <a:latin typeface="+mj-lt"/>
                <a:cs typeface="Open Sans Light"/>
              </a:rPr>
              <a:t>light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system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(red,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orange,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green)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and</a:t>
            </a:r>
            <a:r>
              <a:rPr sz="1000" i="1" spc="-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5" dirty="0">
                <a:solidFill>
                  <a:srgbClr val="173B66"/>
                </a:solidFill>
                <a:latin typeface="+mj-lt"/>
                <a:cs typeface="Open Sans Light"/>
              </a:rPr>
              <a:t>used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0" dirty="0">
                <a:solidFill>
                  <a:srgbClr val="173B66"/>
                </a:solidFill>
                <a:latin typeface="+mj-lt"/>
                <a:cs typeface="Open Sans Light"/>
              </a:rPr>
              <a:t>to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synthesise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20" dirty="0">
                <a:solidFill>
                  <a:srgbClr val="173B66"/>
                </a:solidFill>
                <a:latin typeface="+mj-lt"/>
                <a:cs typeface="Open Sans Light"/>
              </a:rPr>
              <a:t>a</a:t>
            </a:r>
            <a:r>
              <a:rPr sz="1000" i="1" spc="-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scorecard.</a:t>
            </a:r>
            <a:endParaRPr sz="1000" dirty="0">
              <a:latin typeface="+mj-lt"/>
              <a:cs typeface="Open Sans Light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861157" y="8265433"/>
            <a:ext cx="1835785" cy="13469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355600" marR="347345" algn="ctr">
              <a:lnSpc>
                <a:spcPct val="100000"/>
              </a:lnSpc>
              <a:spcBef>
                <a:spcPts val="1070"/>
              </a:spcBef>
            </a:pP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OSTEOPOROSIS 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RECOGNISED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AS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A</a:t>
            </a:r>
            <a:endParaRPr lang="en-GB" sz="12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</a:pPr>
            <a:r>
              <a:rPr lang="en-GB" sz="1200" dirty="0">
                <a:solidFill>
                  <a:srgbClr val="173C66"/>
                </a:solidFill>
                <a:latin typeface="+mj-lt"/>
                <a:cs typeface="Open Sans"/>
              </a:rPr>
              <a:t>SPECIALTY</a:t>
            </a:r>
            <a:endParaRPr lang="en-GB" sz="1200" dirty="0">
              <a:latin typeface="+mj-lt"/>
              <a:cs typeface="Open Sans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989893" y="8297737"/>
            <a:ext cx="1835785" cy="1282378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355600" marR="347345" algn="ctr">
              <a:lnSpc>
                <a:spcPct val="100000"/>
              </a:lnSpc>
              <a:spcBef>
                <a:spcPts val="1070"/>
              </a:spcBef>
            </a:pP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OSTEOPOROSIS 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PRIMARILY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 MANAGED IN </a:t>
            </a:r>
            <a:r>
              <a:rPr sz="1200" spc="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PRIMARY</a:t>
            </a:r>
            <a:r>
              <a:rPr sz="1200" spc="-3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CARE</a:t>
            </a:r>
            <a:endParaRPr sz="1200">
              <a:latin typeface="+mj-lt"/>
              <a:cs typeface="Open Sans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7118616" y="8298214"/>
            <a:ext cx="1835785" cy="1307236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189865" marR="198120" indent="-1270" algn="ctr">
              <a:lnSpc>
                <a:spcPct val="102600"/>
              </a:lnSpc>
              <a:spcBef>
                <a:spcPts val="610"/>
              </a:spcBef>
            </a:pPr>
            <a:r>
              <a:rPr lang="fr-FR" sz="1200" spc="-10" dirty="0">
                <a:solidFill>
                  <a:srgbClr val="173C66"/>
                </a:solidFill>
                <a:latin typeface="Open Sans"/>
                <a:cs typeface="Open Sans"/>
              </a:rPr>
              <a:t>ENDOCRINOLOGY </a:t>
            </a:r>
            <a:r>
              <a:rPr lang="fr-FR" sz="1200" spc="-5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fr-FR" sz="1200" spc="-10" dirty="0">
                <a:solidFill>
                  <a:srgbClr val="173C66"/>
                </a:solidFill>
                <a:latin typeface="Open Sans"/>
                <a:cs typeface="Open Sans"/>
              </a:rPr>
              <a:t>RHEUMATHOLOGY </a:t>
            </a:r>
            <a:r>
              <a:rPr lang="fr-FR" sz="1200" spc="-5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fr-FR" sz="1200" spc="-10" dirty="0">
                <a:solidFill>
                  <a:srgbClr val="173C66"/>
                </a:solidFill>
                <a:latin typeface="Open Sans"/>
                <a:cs typeface="Open Sans"/>
              </a:rPr>
              <a:t>GYNAECOLOGY </a:t>
            </a:r>
            <a:r>
              <a:rPr lang="fr-FR" sz="1200" spc="-5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fr-FR" sz="1200" spc="-10" dirty="0">
                <a:solidFill>
                  <a:srgbClr val="173C66"/>
                </a:solidFill>
                <a:latin typeface="Open Sans"/>
                <a:cs typeface="Open Sans"/>
              </a:rPr>
              <a:t>GERIATRICS </a:t>
            </a:r>
            <a:r>
              <a:rPr lang="fr-FR" sz="1200" spc="-5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fr-FR" sz="1200" spc="-10" dirty="0">
                <a:solidFill>
                  <a:srgbClr val="173C66"/>
                </a:solidFill>
                <a:latin typeface="Open Sans"/>
                <a:cs typeface="Open Sans"/>
              </a:rPr>
              <a:t>INTERNA</a:t>
            </a:r>
            <a:r>
              <a:rPr lang="fr-FR" sz="1200" spc="10" dirty="0">
                <a:solidFill>
                  <a:srgbClr val="173C66"/>
                </a:solidFill>
                <a:latin typeface="Open Sans"/>
                <a:cs typeface="Open Sans"/>
              </a:rPr>
              <a:t>L</a:t>
            </a:r>
            <a:r>
              <a:rPr lang="fr-FR" sz="1200" spc="-40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fr-FR" sz="1200" spc="-10" dirty="0">
                <a:solidFill>
                  <a:srgbClr val="173C66"/>
                </a:solidFill>
                <a:latin typeface="Open Sans"/>
                <a:cs typeface="Open Sans"/>
              </a:rPr>
              <a:t>MEDICINE</a:t>
            </a:r>
            <a:endParaRPr lang="fr-FR" sz="1200" dirty="0">
              <a:latin typeface="Open Sans"/>
              <a:cs typeface="Open Sans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7115391" y="7540625"/>
            <a:ext cx="1842135" cy="664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635" algn="ctr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OTHER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SPECIALTIES </a:t>
            </a:r>
            <a:r>
              <a:rPr sz="14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INVOLVED IN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OSTEOPOROSIS</a:t>
            </a:r>
            <a:r>
              <a:rPr sz="1400" b="1" spc="-4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CARE</a:t>
            </a:r>
            <a:endParaRPr sz="1400">
              <a:latin typeface="+mj-lt"/>
              <a:cs typeface="Open Sans Semibold"/>
            </a:endParaRPr>
          </a:p>
        </p:txBody>
      </p:sp>
      <p:grpSp>
        <p:nvGrpSpPr>
          <p:cNvPr id="105" name="Groupe 104">
            <a:extLst>
              <a:ext uri="{FF2B5EF4-FFF2-40B4-BE49-F238E27FC236}">
                <a16:creationId xmlns:a16="http://schemas.microsoft.com/office/drawing/2014/main" id="{168F3BC3-68F8-45C5-BE66-84AA3F3DA3AB}"/>
              </a:ext>
            </a:extLst>
          </p:cNvPr>
          <p:cNvGrpSpPr/>
          <p:nvPr/>
        </p:nvGrpSpPr>
        <p:grpSpPr>
          <a:xfrm>
            <a:off x="744413" y="68789"/>
            <a:ext cx="10168226" cy="1071036"/>
            <a:chOff x="744413" y="-465940"/>
            <a:chExt cx="10168226" cy="1071036"/>
          </a:xfrm>
        </p:grpSpPr>
        <p:grpSp>
          <p:nvGrpSpPr>
            <p:cNvPr id="89" name="Groupe 88">
              <a:extLst>
                <a:ext uri="{FF2B5EF4-FFF2-40B4-BE49-F238E27FC236}">
                  <a16:creationId xmlns:a16="http://schemas.microsoft.com/office/drawing/2014/main" id="{64F23DF3-8CD9-4AF1-BBCE-E1CB83AF9FA4}"/>
                </a:ext>
              </a:extLst>
            </p:cNvPr>
            <p:cNvGrpSpPr/>
            <p:nvPr/>
          </p:nvGrpSpPr>
          <p:grpSpPr>
            <a:xfrm>
              <a:off x="744413" y="-158641"/>
              <a:ext cx="1760332" cy="763737"/>
              <a:chOff x="738912" y="721189"/>
              <a:chExt cx="3680007" cy="1596606"/>
            </a:xfrm>
          </p:grpSpPr>
          <p:grpSp>
            <p:nvGrpSpPr>
              <p:cNvPr id="90" name="object 4">
                <a:extLst>
                  <a:ext uri="{FF2B5EF4-FFF2-40B4-BE49-F238E27FC236}">
                    <a16:creationId xmlns:a16="http://schemas.microsoft.com/office/drawing/2014/main" id="{EE331469-92ED-4614-A3F6-7717BB07C6C7}"/>
                  </a:ext>
                </a:extLst>
              </p:cNvPr>
              <p:cNvGrpSpPr/>
              <p:nvPr/>
            </p:nvGrpSpPr>
            <p:grpSpPr>
              <a:xfrm>
                <a:off x="3629379" y="1286181"/>
                <a:ext cx="480695" cy="751840"/>
                <a:chOff x="3629379" y="1286181"/>
                <a:chExt cx="480695" cy="751840"/>
              </a:xfrm>
            </p:grpSpPr>
            <p:sp>
              <p:nvSpPr>
                <p:cNvPr id="96" name="object 5">
                  <a:extLst>
                    <a:ext uri="{FF2B5EF4-FFF2-40B4-BE49-F238E27FC236}">
                      <a16:creationId xmlns:a16="http://schemas.microsoft.com/office/drawing/2014/main" id="{9B393636-2609-487F-B1FA-6E1AEC299B71}"/>
                    </a:ext>
                  </a:extLst>
                </p:cNvPr>
                <p:cNvSpPr/>
                <p:nvPr/>
              </p:nvSpPr>
              <p:spPr>
                <a:xfrm>
                  <a:off x="3749834" y="1482200"/>
                  <a:ext cx="360045" cy="555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0045" h="555625">
                      <a:moveTo>
                        <a:pt x="171932" y="0"/>
                      </a:moveTo>
                      <a:lnTo>
                        <a:pt x="128198" y="3931"/>
                      </a:lnTo>
                      <a:lnTo>
                        <a:pt x="86152" y="15728"/>
                      </a:lnTo>
                      <a:lnTo>
                        <a:pt x="45793" y="35393"/>
                      </a:lnTo>
                      <a:lnTo>
                        <a:pt x="7124" y="62928"/>
                      </a:lnTo>
                      <a:lnTo>
                        <a:pt x="40081" y="105244"/>
                      </a:lnTo>
                      <a:lnTo>
                        <a:pt x="58374" y="91598"/>
                      </a:lnTo>
                      <a:lnTo>
                        <a:pt x="75801" y="80244"/>
                      </a:lnTo>
                      <a:lnTo>
                        <a:pt x="123552" y="59509"/>
                      </a:lnTo>
                      <a:lnTo>
                        <a:pt x="172681" y="53187"/>
                      </a:lnTo>
                      <a:lnTo>
                        <a:pt x="194989" y="54790"/>
                      </a:lnTo>
                      <a:lnTo>
                        <a:pt x="231883" y="67616"/>
                      </a:lnTo>
                      <a:lnTo>
                        <a:pt x="266414" y="109043"/>
                      </a:lnTo>
                      <a:lnTo>
                        <a:pt x="273062" y="148323"/>
                      </a:lnTo>
                      <a:lnTo>
                        <a:pt x="272407" y="163616"/>
                      </a:lnTo>
                      <a:lnTo>
                        <a:pt x="262572" y="206387"/>
                      </a:lnTo>
                      <a:lnTo>
                        <a:pt x="240946" y="247685"/>
                      </a:lnTo>
                      <a:lnTo>
                        <a:pt x="217817" y="278449"/>
                      </a:lnTo>
                      <a:lnTo>
                        <a:pt x="174364" y="326022"/>
                      </a:lnTo>
                      <a:lnTo>
                        <a:pt x="144208" y="356971"/>
                      </a:lnTo>
                      <a:lnTo>
                        <a:pt x="0" y="501929"/>
                      </a:lnTo>
                      <a:lnTo>
                        <a:pt x="0" y="555498"/>
                      </a:lnTo>
                      <a:lnTo>
                        <a:pt x="359968" y="555498"/>
                      </a:lnTo>
                      <a:lnTo>
                        <a:pt x="359968" y="497814"/>
                      </a:lnTo>
                      <a:lnTo>
                        <a:pt x="78282" y="497814"/>
                      </a:lnTo>
                      <a:lnTo>
                        <a:pt x="78282" y="494817"/>
                      </a:lnTo>
                      <a:lnTo>
                        <a:pt x="198145" y="377571"/>
                      </a:lnTo>
                      <a:lnTo>
                        <a:pt x="235042" y="340305"/>
                      </a:lnTo>
                      <a:lnTo>
                        <a:pt x="265572" y="306404"/>
                      </a:lnTo>
                      <a:lnTo>
                        <a:pt x="289735" y="275874"/>
                      </a:lnTo>
                      <a:lnTo>
                        <a:pt x="320315" y="223175"/>
                      </a:lnTo>
                      <a:lnTo>
                        <a:pt x="334926" y="171669"/>
                      </a:lnTo>
                      <a:lnTo>
                        <a:pt x="336753" y="145707"/>
                      </a:lnTo>
                      <a:lnTo>
                        <a:pt x="334012" y="114067"/>
                      </a:lnTo>
                      <a:lnTo>
                        <a:pt x="312096" y="60975"/>
                      </a:lnTo>
                      <a:lnTo>
                        <a:pt x="268925" y="22229"/>
                      </a:lnTo>
                      <a:lnTo>
                        <a:pt x="208427" y="2469"/>
                      </a:lnTo>
                      <a:lnTo>
                        <a:pt x="171932" y="0"/>
                      </a:lnTo>
                      <a:close/>
                    </a:path>
                  </a:pathLst>
                </a:custGeom>
                <a:solidFill>
                  <a:srgbClr val="B82E6C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pic>
              <p:nvPicPr>
                <p:cNvPr id="97" name="object 6">
                  <a:extLst>
                    <a:ext uri="{FF2B5EF4-FFF2-40B4-BE49-F238E27FC236}">
                      <a16:creationId xmlns:a16="http://schemas.microsoft.com/office/drawing/2014/main" id="{A6EADC6A-CA5C-4F79-8714-EEF8680C42FE}"/>
                    </a:ext>
                  </a:extLst>
                </p:cNvPr>
                <p:cNvPicPr/>
                <p:nvPr/>
              </p:nvPicPr>
              <p:blipFill>
                <a:blip r:embed="rId7" cstate="print"/>
                <a:stretch>
                  <a:fillRect/>
                </a:stretch>
              </p:blipFill>
              <p:spPr>
                <a:xfrm>
                  <a:off x="3633645" y="1286977"/>
                  <a:ext cx="112001" cy="187667"/>
                </a:xfrm>
                <a:prstGeom prst="rect">
                  <a:avLst/>
                </a:prstGeom>
              </p:spPr>
            </p:pic>
            <p:pic>
              <p:nvPicPr>
                <p:cNvPr id="98" name="object 7">
                  <a:extLst>
                    <a:ext uri="{FF2B5EF4-FFF2-40B4-BE49-F238E27FC236}">
                      <a16:creationId xmlns:a16="http://schemas.microsoft.com/office/drawing/2014/main" id="{C49879D8-FBE5-4EB7-92BE-1239E0885131}"/>
                    </a:ext>
                  </a:extLst>
                </p:cNvPr>
                <p:cNvPicPr/>
                <p:nvPr/>
              </p:nvPicPr>
              <p:blipFill>
                <a:blip r:embed="rId8" cstate="print"/>
                <a:stretch>
                  <a:fillRect/>
                </a:stretch>
              </p:blipFill>
              <p:spPr>
                <a:xfrm>
                  <a:off x="3629379" y="1286181"/>
                  <a:ext cx="111696" cy="187159"/>
                </a:xfrm>
                <a:prstGeom prst="rect">
                  <a:avLst/>
                </a:prstGeom>
              </p:spPr>
            </p:pic>
          </p:grpSp>
          <p:sp>
            <p:nvSpPr>
              <p:cNvPr id="91" name="object 8">
                <a:extLst>
                  <a:ext uri="{FF2B5EF4-FFF2-40B4-BE49-F238E27FC236}">
                    <a16:creationId xmlns:a16="http://schemas.microsoft.com/office/drawing/2014/main" id="{8BFD5EEF-3054-4595-AC7F-8166381F4879}"/>
                  </a:ext>
                </a:extLst>
              </p:cNvPr>
              <p:cNvSpPr/>
              <p:nvPr/>
            </p:nvSpPr>
            <p:spPr>
              <a:xfrm>
                <a:off x="4221434" y="1490061"/>
                <a:ext cx="197485" cy="548005"/>
              </a:xfrm>
              <a:custGeom>
                <a:avLst/>
                <a:gdLst/>
                <a:ahLst/>
                <a:cxnLst/>
                <a:rect l="l" t="t" r="r" b="b"/>
                <a:pathLst>
                  <a:path w="197485" h="548005">
                    <a:moveTo>
                      <a:pt x="197396" y="0"/>
                    </a:moveTo>
                    <a:lnTo>
                      <a:pt x="144957" y="0"/>
                    </a:lnTo>
                    <a:lnTo>
                      <a:pt x="0" y="112001"/>
                    </a:lnTo>
                    <a:lnTo>
                      <a:pt x="32956" y="154698"/>
                    </a:lnTo>
                    <a:lnTo>
                      <a:pt x="112880" y="89456"/>
                    </a:lnTo>
                    <a:lnTo>
                      <a:pt x="128600" y="75920"/>
                    </a:lnTo>
                    <a:lnTo>
                      <a:pt x="139712" y="65176"/>
                    </a:lnTo>
                    <a:lnTo>
                      <a:pt x="138403" y="87231"/>
                    </a:lnTo>
                    <a:lnTo>
                      <a:pt x="137466" y="109942"/>
                    </a:lnTo>
                    <a:lnTo>
                      <a:pt x="136903" y="133308"/>
                    </a:lnTo>
                    <a:lnTo>
                      <a:pt x="136715" y="157327"/>
                    </a:lnTo>
                    <a:lnTo>
                      <a:pt x="136715" y="547636"/>
                    </a:lnTo>
                    <a:lnTo>
                      <a:pt x="197396" y="547636"/>
                    </a:lnTo>
                    <a:lnTo>
                      <a:pt x="197396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92" name="object 9">
                <a:extLst>
                  <a:ext uri="{FF2B5EF4-FFF2-40B4-BE49-F238E27FC236}">
                    <a16:creationId xmlns:a16="http://schemas.microsoft.com/office/drawing/2014/main" id="{514EC5EC-E787-455B-B81D-8CF43906873B}"/>
                  </a:ext>
                </a:extLst>
              </p:cNvPr>
              <p:cNvGrpSpPr/>
              <p:nvPr/>
            </p:nvGrpSpPr>
            <p:grpSpPr>
              <a:xfrm>
                <a:off x="738912" y="721189"/>
                <a:ext cx="2760980" cy="1331595"/>
                <a:chOff x="738912" y="721189"/>
                <a:chExt cx="2760980" cy="1331595"/>
              </a:xfrm>
            </p:grpSpPr>
            <p:sp>
              <p:nvSpPr>
                <p:cNvPr id="94" name="object 10">
                  <a:extLst>
                    <a:ext uri="{FF2B5EF4-FFF2-40B4-BE49-F238E27FC236}">
                      <a16:creationId xmlns:a16="http://schemas.microsoft.com/office/drawing/2014/main" id="{AB7FDE08-6804-4848-927C-B936E6F946B5}"/>
                    </a:ext>
                  </a:extLst>
                </p:cNvPr>
                <p:cNvSpPr/>
                <p:nvPr/>
              </p:nvSpPr>
              <p:spPr>
                <a:xfrm>
                  <a:off x="738911" y="721192"/>
                  <a:ext cx="2760980" cy="7581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60979" h="758190">
                      <a:moveTo>
                        <a:pt x="2760510" y="267030"/>
                      </a:moveTo>
                      <a:lnTo>
                        <a:pt x="2718003" y="242227"/>
                      </a:lnTo>
                      <a:lnTo>
                        <a:pt x="2674480" y="218998"/>
                      </a:lnTo>
                      <a:lnTo>
                        <a:pt x="2629992" y="197408"/>
                      </a:lnTo>
                      <a:lnTo>
                        <a:pt x="2584577" y="177482"/>
                      </a:lnTo>
                      <a:lnTo>
                        <a:pt x="2538272" y="159258"/>
                      </a:lnTo>
                      <a:lnTo>
                        <a:pt x="2491117" y="142798"/>
                      </a:lnTo>
                      <a:lnTo>
                        <a:pt x="2443162" y="128117"/>
                      </a:lnTo>
                      <a:lnTo>
                        <a:pt x="2394420" y="115265"/>
                      </a:lnTo>
                      <a:lnTo>
                        <a:pt x="2344953" y="104279"/>
                      </a:lnTo>
                      <a:lnTo>
                        <a:pt x="2294801" y="95199"/>
                      </a:lnTo>
                      <a:lnTo>
                        <a:pt x="2244001" y="88074"/>
                      </a:lnTo>
                      <a:lnTo>
                        <a:pt x="2192578" y="82931"/>
                      </a:lnTo>
                      <a:lnTo>
                        <a:pt x="2140585" y="79819"/>
                      </a:lnTo>
                      <a:lnTo>
                        <a:pt x="2088057" y="78765"/>
                      </a:lnTo>
                      <a:lnTo>
                        <a:pt x="2035568" y="79819"/>
                      </a:lnTo>
                      <a:lnTo>
                        <a:pt x="1983600" y="82931"/>
                      </a:lnTo>
                      <a:lnTo>
                        <a:pt x="1932216" y="88061"/>
                      </a:lnTo>
                      <a:lnTo>
                        <a:pt x="1881428" y="95186"/>
                      </a:lnTo>
                      <a:lnTo>
                        <a:pt x="1831301" y="104254"/>
                      </a:lnTo>
                      <a:lnTo>
                        <a:pt x="1781860" y="115227"/>
                      </a:lnTo>
                      <a:lnTo>
                        <a:pt x="1733156" y="128066"/>
                      </a:lnTo>
                      <a:lnTo>
                        <a:pt x="1685213" y="142735"/>
                      </a:lnTo>
                      <a:lnTo>
                        <a:pt x="1638084" y="159194"/>
                      </a:lnTo>
                      <a:lnTo>
                        <a:pt x="1591792" y="177393"/>
                      </a:lnTo>
                      <a:lnTo>
                        <a:pt x="1546402" y="197294"/>
                      </a:lnTo>
                      <a:lnTo>
                        <a:pt x="1501940" y="218871"/>
                      </a:lnTo>
                      <a:lnTo>
                        <a:pt x="1458429" y="242074"/>
                      </a:lnTo>
                      <a:lnTo>
                        <a:pt x="1415935" y="266865"/>
                      </a:lnTo>
                      <a:lnTo>
                        <a:pt x="1374495" y="293204"/>
                      </a:lnTo>
                      <a:lnTo>
                        <a:pt x="1334135" y="321043"/>
                      </a:lnTo>
                      <a:lnTo>
                        <a:pt x="1294892" y="350367"/>
                      </a:lnTo>
                      <a:lnTo>
                        <a:pt x="1256830" y="381101"/>
                      </a:lnTo>
                      <a:lnTo>
                        <a:pt x="1219962" y="413232"/>
                      </a:lnTo>
                      <a:lnTo>
                        <a:pt x="1212380" y="420370"/>
                      </a:lnTo>
                      <a:lnTo>
                        <a:pt x="1212380" y="480174"/>
                      </a:lnTo>
                      <a:lnTo>
                        <a:pt x="1203604" y="469709"/>
                      </a:lnTo>
                      <a:lnTo>
                        <a:pt x="1212380" y="480174"/>
                      </a:lnTo>
                      <a:lnTo>
                        <a:pt x="1212380" y="420370"/>
                      </a:lnTo>
                      <a:lnTo>
                        <a:pt x="1184351" y="446709"/>
                      </a:lnTo>
                      <a:lnTo>
                        <a:pt x="1151699" y="479755"/>
                      </a:lnTo>
                      <a:lnTo>
                        <a:pt x="1184351" y="446735"/>
                      </a:lnTo>
                      <a:lnTo>
                        <a:pt x="1152779" y="411607"/>
                      </a:lnTo>
                      <a:lnTo>
                        <a:pt x="1119949" y="377659"/>
                      </a:lnTo>
                      <a:lnTo>
                        <a:pt x="1085913" y="344932"/>
                      </a:lnTo>
                      <a:lnTo>
                        <a:pt x="1050696" y="313461"/>
                      </a:lnTo>
                      <a:lnTo>
                        <a:pt x="1014349" y="283260"/>
                      </a:lnTo>
                      <a:lnTo>
                        <a:pt x="976896" y="254381"/>
                      </a:lnTo>
                      <a:lnTo>
                        <a:pt x="938377" y="226860"/>
                      </a:lnTo>
                      <a:lnTo>
                        <a:pt x="898829" y="200723"/>
                      </a:lnTo>
                      <a:lnTo>
                        <a:pt x="858291" y="176022"/>
                      </a:lnTo>
                      <a:lnTo>
                        <a:pt x="816787" y="152781"/>
                      </a:lnTo>
                      <a:lnTo>
                        <a:pt x="774369" y="131038"/>
                      </a:lnTo>
                      <a:lnTo>
                        <a:pt x="731050" y="110832"/>
                      </a:lnTo>
                      <a:lnTo>
                        <a:pt x="686892" y="92189"/>
                      </a:lnTo>
                      <a:lnTo>
                        <a:pt x="641908" y="75158"/>
                      </a:lnTo>
                      <a:lnTo>
                        <a:pt x="596150" y="59766"/>
                      </a:lnTo>
                      <a:lnTo>
                        <a:pt x="549643" y="46050"/>
                      </a:lnTo>
                      <a:lnTo>
                        <a:pt x="502437" y="34048"/>
                      </a:lnTo>
                      <a:lnTo>
                        <a:pt x="454545" y="23799"/>
                      </a:lnTo>
                      <a:lnTo>
                        <a:pt x="406019" y="15328"/>
                      </a:lnTo>
                      <a:lnTo>
                        <a:pt x="356895" y="8674"/>
                      </a:lnTo>
                      <a:lnTo>
                        <a:pt x="307200" y="3886"/>
                      </a:lnTo>
                      <a:lnTo>
                        <a:pt x="256984" y="977"/>
                      </a:lnTo>
                      <a:lnTo>
                        <a:pt x="206273" y="0"/>
                      </a:lnTo>
                      <a:lnTo>
                        <a:pt x="153860" y="1054"/>
                      </a:lnTo>
                      <a:lnTo>
                        <a:pt x="101993" y="4178"/>
                      </a:lnTo>
                      <a:lnTo>
                        <a:pt x="50698" y="9321"/>
                      </a:lnTo>
                      <a:lnTo>
                        <a:pt x="0" y="16433"/>
                      </a:lnTo>
                      <a:lnTo>
                        <a:pt x="48310" y="19342"/>
                      </a:lnTo>
                      <a:lnTo>
                        <a:pt x="96418" y="24104"/>
                      </a:lnTo>
                      <a:lnTo>
                        <a:pt x="144284" y="30695"/>
                      </a:lnTo>
                      <a:lnTo>
                        <a:pt x="191846" y="39090"/>
                      </a:lnTo>
                      <a:lnTo>
                        <a:pt x="239090" y="49250"/>
                      </a:lnTo>
                      <a:lnTo>
                        <a:pt x="285978" y="61150"/>
                      </a:lnTo>
                      <a:lnTo>
                        <a:pt x="332473" y="74790"/>
                      </a:lnTo>
                      <a:lnTo>
                        <a:pt x="378536" y="90119"/>
                      </a:lnTo>
                      <a:lnTo>
                        <a:pt x="424141" y="107111"/>
                      </a:lnTo>
                      <a:lnTo>
                        <a:pt x="469239" y="125768"/>
                      </a:lnTo>
                      <a:lnTo>
                        <a:pt x="513791" y="146024"/>
                      </a:lnTo>
                      <a:lnTo>
                        <a:pt x="557771" y="167894"/>
                      </a:lnTo>
                      <a:lnTo>
                        <a:pt x="601154" y="191325"/>
                      </a:lnTo>
                      <a:lnTo>
                        <a:pt x="643877" y="216293"/>
                      </a:lnTo>
                      <a:lnTo>
                        <a:pt x="685927" y="242785"/>
                      </a:lnTo>
                      <a:lnTo>
                        <a:pt x="727252" y="270776"/>
                      </a:lnTo>
                      <a:lnTo>
                        <a:pt x="767829" y="300228"/>
                      </a:lnTo>
                      <a:lnTo>
                        <a:pt x="807618" y="331127"/>
                      </a:lnTo>
                      <a:lnTo>
                        <a:pt x="846582" y="363435"/>
                      </a:lnTo>
                      <a:lnTo>
                        <a:pt x="884682" y="397129"/>
                      </a:lnTo>
                      <a:lnTo>
                        <a:pt x="921880" y="432206"/>
                      </a:lnTo>
                      <a:lnTo>
                        <a:pt x="958151" y="468604"/>
                      </a:lnTo>
                      <a:lnTo>
                        <a:pt x="993457" y="506323"/>
                      </a:lnTo>
                      <a:lnTo>
                        <a:pt x="1027760" y="545325"/>
                      </a:lnTo>
                      <a:lnTo>
                        <a:pt x="1061021" y="585597"/>
                      </a:lnTo>
                      <a:lnTo>
                        <a:pt x="1093038" y="626935"/>
                      </a:lnTo>
                      <a:lnTo>
                        <a:pt x="1123950" y="669480"/>
                      </a:lnTo>
                      <a:lnTo>
                        <a:pt x="1153731" y="713181"/>
                      </a:lnTo>
                      <a:lnTo>
                        <a:pt x="1182357" y="758024"/>
                      </a:lnTo>
                      <a:lnTo>
                        <a:pt x="1206957" y="713168"/>
                      </a:lnTo>
                      <a:lnTo>
                        <a:pt x="1233043" y="669531"/>
                      </a:lnTo>
                      <a:lnTo>
                        <a:pt x="1260589" y="627176"/>
                      </a:lnTo>
                      <a:lnTo>
                        <a:pt x="1289596" y="586130"/>
                      </a:lnTo>
                      <a:lnTo>
                        <a:pt x="1265021" y="549935"/>
                      </a:lnTo>
                      <a:lnTo>
                        <a:pt x="1246251" y="524179"/>
                      </a:lnTo>
                      <a:lnTo>
                        <a:pt x="1265021" y="549922"/>
                      </a:lnTo>
                      <a:lnTo>
                        <a:pt x="1289596" y="586117"/>
                      </a:lnTo>
                      <a:lnTo>
                        <a:pt x="1320317" y="546100"/>
                      </a:lnTo>
                      <a:lnTo>
                        <a:pt x="1352473" y="507530"/>
                      </a:lnTo>
                      <a:lnTo>
                        <a:pt x="1386039" y="470458"/>
                      </a:lnTo>
                      <a:lnTo>
                        <a:pt x="1421003" y="434949"/>
                      </a:lnTo>
                      <a:lnTo>
                        <a:pt x="1457350" y="401027"/>
                      </a:lnTo>
                      <a:lnTo>
                        <a:pt x="1495056" y="368769"/>
                      </a:lnTo>
                      <a:lnTo>
                        <a:pt x="1534109" y="338226"/>
                      </a:lnTo>
                      <a:lnTo>
                        <a:pt x="1574469" y="309435"/>
                      </a:lnTo>
                      <a:lnTo>
                        <a:pt x="1616138" y="282460"/>
                      </a:lnTo>
                      <a:lnTo>
                        <a:pt x="1659077" y="257340"/>
                      </a:lnTo>
                      <a:lnTo>
                        <a:pt x="1703285" y="234137"/>
                      </a:lnTo>
                      <a:lnTo>
                        <a:pt x="1748739" y="212902"/>
                      </a:lnTo>
                      <a:lnTo>
                        <a:pt x="1795411" y="193687"/>
                      </a:lnTo>
                      <a:lnTo>
                        <a:pt x="1843278" y="176542"/>
                      </a:lnTo>
                      <a:lnTo>
                        <a:pt x="1891436" y="161785"/>
                      </a:lnTo>
                      <a:lnTo>
                        <a:pt x="1939861" y="149352"/>
                      </a:lnTo>
                      <a:lnTo>
                        <a:pt x="1988515" y="139230"/>
                      </a:lnTo>
                      <a:lnTo>
                        <a:pt x="2037346" y="131381"/>
                      </a:lnTo>
                      <a:lnTo>
                        <a:pt x="2086317" y="125768"/>
                      </a:lnTo>
                      <a:lnTo>
                        <a:pt x="2135365" y="122389"/>
                      </a:lnTo>
                      <a:lnTo>
                        <a:pt x="2184463" y="121196"/>
                      </a:lnTo>
                      <a:lnTo>
                        <a:pt x="2233561" y="122148"/>
                      </a:lnTo>
                      <a:lnTo>
                        <a:pt x="2282609" y="125247"/>
                      </a:lnTo>
                      <a:lnTo>
                        <a:pt x="2331567" y="130441"/>
                      </a:lnTo>
                      <a:lnTo>
                        <a:pt x="2380373" y="137718"/>
                      </a:lnTo>
                      <a:lnTo>
                        <a:pt x="2429014" y="147027"/>
                      </a:lnTo>
                      <a:lnTo>
                        <a:pt x="2477414" y="158356"/>
                      </a:lnTo>
                      <a:lnTo>
                        <a:pt x="2525547" y="171678"/>
                      </a:lnTo>
                      <a:lnTo>
                        <a:pt x="2573363" y="186944"/>
                      </a:lnTo>
                      <a:lnTo>
                        <a:pt x="2620810" y="204152"/>
                      </a:lnTo>
                      <a:lnTo>
                        <a:pt x="2667851" y="223253"/>
                      </a:lnTo>
                      <a:lnTo>
                        <a:pt x="2714434" y="244221"/>
                      </a:lnTo>
                      <a:lnTo>
                        <a:pt x="2760510" y="267030"/>
                      </a:lnTo>
                      <a:close/>
                    </a:path>
                  </a:pathLst>
                </a:custGeom>
                <a:solidFill>
                  <a:srgbClr val="B52167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95" name="object 11">
                  <a:extLst>
                    <a:ext uri="{FF2B5EF4-FFF2-40B4-BE49-F238E27FC236}">
                      <a16:creationId xmlns:a16="http://schemas.microsoft.com/office/drawing/2014/main" id="{D22D0A92-CC45-4040-81A1-E3FEFDE2D407}"/>
                    </a:ext>
                  </a:extLst>
                </p:cNvPr>
                <p:cNvSpPr/>
                <p:nvPr/>
              </p:nvSpPr>
              <p:spPr>
                <a:xfrm>
                  <a:off x="811403" y="1468016"/>
                  <a:ext cx="2661285" cy="5848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61285" h="584835">
                      <a:moveTo>
                        <a:pt x="404799" y="384238"/>
                      </a:moveTo>
                      <a:lnTo>
                        <a:pt x="399351" y="338188"/>
                      </a:lnTo>
                      <a:lnTo>
                        <a:pt x="383044" y="300443"/>
                      </a:lnTo>
                      <a:lnTo>
                        <a:pt x="341680" y="263080"/>
                      </a:lnTo>
                      <a:lnTo>
                        <a:pt x="302310" y="247954"/>
                      </a:lnTo>
                      <a:lnTo>
                        <a:pt x="197510" y="228803"/>
                      </a:lnTo>
                      <a:lnTo>
                        <a:pt x="168681" y="222262"/>
                      </a:lnTo>
                      <a:lnTo>
                        <a:pt x="132803" y="208711"/>
                      </a:lnTo>
                      <a:lnTo>
                        <a:pt x="102057" y="163131"/>
                      </a:lnTo>
                      <a:lnTo>
                        <a:pt x="100012" y="141922"/>
                      </a:lnTo>
                      <a:lnTo>
                        <a:pt x="101815" y="121932"/>
                      </a:lnTo>
                      <a:lnTo>
                        <a:pt x="128854" y="73520"/>
                      </a:lnTo>
                      <a:lnTo>
                        <a:pt x="165227" y="52476"/>
                      </a:lnTo>
                      <a:lnTo>
                        <a:pt x="212661" y="45453"/>
                      </a:lnTo>
                      <a:lnTo>
                        <a:pt x="230085" y="46291"/>
                      </a:lnTo>
                      <a:lnTo>
                        <a:pt x="280276" y="58902"/>
                      </a:lnTo>
                      <a:lnTo>
                        <a:pt x="315696" y="81572"/>
                      </a:lnTo>
                      <a:lnTo>
                        <a:pt x="326224" y="130543"/>
                      </a:lnTo>
                      <a:lnTo>
                        <a:pt x="326923" y="152184"/>
                      </a:lnTo>
                      <a:lnTo>
                        <a:pt x="330873" y="156146"/>
                      </a:lnTo>
                      <a:lnTo>
                        <a:pt x="355777" y="156146"/>
                      </a:lnTo>
                      <a:lnTo>
                        <a:pt x="360108" y="152184"/>
                      </a:lnTo>
                      <a:lnTo>
                        <a:pt x="361569" y="120370"/>
                      </a:lnTo>
                      <a:lnTo>
                        <a:pt x="363969" y="90919"/>
                      </a:lnTo>
                      <a:lnTo>
                        <a:pt x="367309" y="63830"/>
                      </a:lnTo>
                      <a:lnTo>
                        <a:pt x="371576" y="39128"/>
                      </a:lnTo>
                      <a:lnTo>
                        <a:pt x="368808" y="29654"/>
                      </a:lnTo>
                      <a:lnTo>
                        <a:pt x="338124" y="16675"/>
                      </a:lnTo>
                      <a:lnTo>
                        <a:pt x="302996" y="7404"/>
                      </a:lnTo>
                      <a:lnTo>
                        <a:pt x="263423" y="1841"/>
                      </a:lnTo>
                      <a:lnTo>
                        <a:pt x="219392" y="0"/>
                      </a:lnTo>
                      <a:lnTo>
                        <a:pt x="170815" y="3162"/>
                      </a:lnTo>
                      <a:lnTo>
                        <a:pt x="127876" y="12649"/>
                      </a:lnTo>
                      <a:lnTo>
                        <a:pt x="90563" y="28473"/>
                      </a:lnTo>
                      <a:lnTo>
                        <a:pt x="58877" y="50609"/>
                      </a:lnTo>
                      <a:lnTo>
                        <a:pt x="17983" y="107022"/>
                      </a:lnTo>
                      <a:lnTo>
                        <a:pt x="4343" y="179857"/>
                      </a:lnTo>
                      <a:lnTo>
                        <a:pt x="7480" y="216255"/>
                      </a:lnTo>
                      <a:lnTo>
                        <a:pt x="32588" y="273786"/>
                      </a:lnTo>
                      <a:lnTo>
                        <a:pt x="75666" y="306628"/>
                      </a:lnTo>
                      <a:lnTo>
                        <a:pt x="145046" y="326986"/>
                      </a:lnTo>
                      <a:lnTo>
                        <a:pt x="215023" y="339394"/>
                      </a:lnTo>
                      <a:lnTo>
                        <a:pt x="233527" y="343623"/>
                      </a:lnTo>
                      <a:lnTo>
                        <a:pt x="279400" y="366077"/>
                      </a:lnTo>
                      <a:lnTo>
                        <a:pt x="300558" y="402247"/>
                      </a:lnTo>
                      <a:lnTo>
                        <a:pt x="303199" y="425742"/>
                      </a:lnTo>
                      <a:lnTo>
                        <a:pt x="302234" y="440651"/>
                      </a:lnTo>
                      <a:lnTo>
                        <a:pt x="287782" y="483870"/>
                      </a:lnTo>
                      <a:lnTo>
                        <a:pt x="245681" y="524776"/>
                      </a:lnTo>
                      <a:lnTo>
                        <a:pt x="179476" y="538416"/>
                      </a:lnTo>
                      <a:lnTo>
                        <a:pt x="158915" y="537222"/>
                      </a:lnTo>
                      <a:lnTo>
                        <a:pt x="118973" y="527735"/>
                      </a:lnTo>
                      <a:lnTo>
                        <a:pt x="82626" y="509905"/>
                      </a:lnTo>
                      <a:lnTo>
                        <a:pt x="48615" y="475970"/>
                      </a:lnTo>
                      <a:lnTo>
                        <a:pt x="44170" y="429412"/>
                      </a:lnTo>
                      <a:lnTo>
                        <a:pt x="43878" y="408355"/>
                      </a:lnTo>
                      <a:lnTo>
                        <a:pt x="40297" y="404393"/>
                      </a:lnTo>
                      <a:lnTo>
                        <a:pt x="15024" y="404393"/>
                      </a:lnTo>
                      <a:lnTo>
                        <a:pt x="11061" y="408355"/>
                      </a:lnTo>
                      <a:lnTo>
                        <a:pt x="10363" y="447865"/>
                      </a:lnTo>
                      <a:lnTo>
                        <a:pt x="8293" y="482574"/>
                      </a:lnTo>
                      <a:lnTo>
                        <a:pt x="4838" y="512495"/>
                      </a:lnTo>
                      <a:lnTo>
                        <a:pt x="0" y="537629"/>
                      </a:lnTo>
                      <a:lnTo>
                        <a:pt x="4737" y="546315"/>
                      </a:lnTo>
                      <a:lnTo>
                        <a:pt x="44856" y="562927"/>
                      </a:lnTo>
                      <a:lnTo>
                        <a:pt x="85369" y="574789"/>
                      </a:lnTo>
                      <a:lnTo>
                        <a:pt x="126288" y="581914"/>
                      </a:lnTo>
                      <a:lnTo>
                        <a:pt x="167589" y="584288"/>
                      </a:lnTo>
                      <a:lnTo>
                        <a:pt x="199834" y="583044"/>
                      </a:lnTo>
                      <a:lnTo>
                        <a:pt x="257365" y="573151"/>
                      </a:lnTo>
                      <a:lnTo>
                        <a:pt x="307670" y="552424"/>
                      </a:lnTo>
                      <a:lnTo>
                        <a:pt x="350164" y="519811"/>
                      </a:lnTo>
                      <a:lnTo>
                        <a:pt x="383895" y="473405"/>
                      </a:lnTo>
                      <a:lnTo>
                        <a:pt x="402475" y="415886"/>
                      </a:lnTo>
                      <a:lnTo>
                        <a:pt x="404799" y="384238"/>
                      </a:lnTo>
                      <a:close/>
                    </a:path>
                    <a:path w="2661285" h="584835">
                      <a:moveTo>
                        <a:pt x="1006462" y="497700"/>
                      </a:moveTo>
                      <a:lnTo>
                        <a:pt x="996581" y="488607"/>
                      </a:lnTo>
                      <a:lnTo>
                        <a:pt x="958608" y="506412"/>
                      </a:lnTo>
                      <a:lnTo>
                        <a:pt x="920191" y="519125"/>
                      </a:lnTo>
                      <a:lnTo>
                        <a:pt x="881316" y="526757"/>
                      </a:lnTo>
                      <a:lnTo>
                        <a:pt x="842010" y="529310"/>
                      </a:lnTo>
                      <a:lnTo>
                        <a:pt x="800735" y="526783"/>
                      </a:lnTo>
                      <a:lnTo>
                        <a:pt x="731342" y="506628"/>
                      </a:lnTo>
                      <a:lnTo>
                        <a:pt x="668248" y="456171"/>
                      </a:lnTo>
                      <a:lnTo>
                        <a:pt x="641019" y="418096"/>
                      </a:lnTo>
                      <a:lnTo>
                        <a:pt x="621576" y="374764"/>
                      </a:lnTo>
                      <a:lnTo>
                        <a:pt x="609904" y="326186"/>
                      </a:lnTo>
                      <a:lnTo>
                        <a:pt x="606005" y="272364"/>
                      </a:lnTo>
                      <a:lnTo>
                        <a:pt x="609422" y="222897"/>
                      </a:lnTo>
                      <a:lnTo>
                        <a:pt x="619645" y="178879"/>
                      </a:lnTo>
                      <a:lnTo>
                        <a:pt x="636701" y="140284"/>
                      </a:lnTo>
                      <a:lnTo>
                        <a:pt x="660565" y="107124"/>
                      </a:lnTo>
                      <a:lnTo>
                        <a:pt x="690435" y="80479"/>
                      </a:lnTo>
                      <a:lnTo>
                        <a:pt x="725500" y="61468"/>
                      </a:lnTo>
                      <a:lnTo>
                        <a:pt x="765746" y="50050"/>
                      </a:lnTo>
                      <a:lnTo>
                        <a:pt x="811174" y="46253"/>
                      </a:lnTo>
                      <a:lnTo>
                        <a:pt x="855078" y="49733"/>
                      </a:lnTo>
                      <a:lnTo>
                        <a:pt x="893508" y="60172"/>
                      </a:lnTo>
                      <a:lnTo>
                        <a:pt x="953871" y="101993"/>
                      </a:lnTo>
                      <a:lnTo>
                        <a:pt x="957516" y="146304"/>
                      </a:lnTo>
                      <a:lnTo>
                        <a:pt x="958240" y="168402"/>
                      </a:lnTo>
                      <a:lnTo>
                        <a:pt x="962190" y="172758"/>
                      </a:lnTo>
                      <a:lnTo>
                        <a:pt x="985507" y="172758"/>
                      </a:lnTo>
                      <a:lnTo>
                        <a:pt x="989063" y="168808"/>
                      </a:lnTo>
                      <a:lnTo>
                        <a:pt x="991298" y="133400"/>
                      </a:lnTo>
                      <a:lnTo>
                        <a:pt x="994803" y="100304"/>
                      </a:lnTo>
                      <a:lnTo>
                        <a:pt x="999604" y="69545"/>
                      </a:lnTo>
                      <a:lnTo>
                        <a:pt x="1005662" y="41109"/>
                      </a:lnTo>
                      <a:lnTo>
                        <a:pt x="1000544" y="35179"/>
                      </a:lnTo>
                      <a:lnTo>
                        <a:pt x="954011" y="19786"/>
                      </a:lnTo>
                      <a:lnTo>
                        <a:pt x="906945" y="8788"/>
                      </a:lnTo>
                      <a:lnTo>
                        <a:pt x="859332" y="2209"/>
                      </a:lnTo>
                      <a:lnTo>
                        <a:pt x="811174" y="12"/>
                      </a:lnTo>
                      <a:lnTo>
                        <a:pt x="752716" y="3187"/>
                      </a:lnTo>
                      <a:lnTo>
                        <a:pt x="699414" y="12712"/>
                      </a:lnTo>
                      <a:lnTo>
                        <a:pt x="651256" y="28600"/>
                      </a:lnTo>
                      <a:lnTo>
                        <a:pt x="608266" y="50850"/>
                      </a:lnTo>
                      <a:lnTo>
                        <a:pt x="570420" y="79463"/>
                      </a:lnTo>
                      <a:lnTo>
                        <a:pt x="539407" y="112395"/>
                      </a:lnTo>
                      <a:lnTo>
                        <a:pt x="515277" y="149542"/>
                      </a:lnTo>
                      <a:lnTo>
                        <a:pt x="498043" y="190881"/>
                      </a:lnTo>
                      <a:lnTo>
                        <a:pt x="487705" y="236435"/>
                      </a:lnTo>
                      <a:lnTo>
                        <a:pt x="484251" y="286207"/>
                      </a:lnTo>
                      <a:lnTo>
                        <a:pt x="486448" y="325602"/>
                      </a:lnTo>
                      <a:lnTo>
                        <a:pt x="493052" y="363588"/>
                      </a:lnTo>
                      <a:lnTo>
                        <a:pt x="504037" y="400126"/>
                      </a:lnTo>
                      <a:lnTo>
                        <a:pt x="519430" y="435241"/>
                      </a:lnTo>
                      <a:lnTo>
                        <a:pt x="543788" y="474675"/>
                      </a:lnTo>
                      <a:lnTo>
                        <a:pt x="573455" y="508038"/>
                      </a:lnTo>
                      <a:lnTo>
                        <a:pt x="608457" y="535343"/>
                      </a:lnTo>
                      <a:lnTo>
                        <a:pt x="648766" y="556564"/>
                      </a:lnTo>
                      <a:lnTo>
                        <a:pt x="694410" y="571728"/>
                      </a:lnTo>
                      <a:lnTo>
                        <a:pt x="745388" y="580834"/>
                      </a:lnTo>
                      <a:lnTo>
                        <a:pt x="801687" y="583869"/>
                      </a:lnTo>
                      <a:lnTo>
                        <a:pt x="852043" y="580999"/>
                      </a:lnTo>
                      <a:lnTo>
                        <a:pt x="899922" y="572401"/>
                      </a:lnTo>
                      <a:lnTo>
                        <a:pt x="945337" y="558076"/>
                      </a:lnTo>
                      <a:lnTo>
                        <a:pt x="988288" y="538022"/>
                      </a:lnTo>
                      <a:lnTo>
                        <a:pt x="1006462" y="497700"/>
                      </a:lnTo>
                      <a:close/>
                    </a:path>
                    <a:path w="2661285" h="584835">
                      <a:moveTo>
                        <a:pt x="1669008" y="274739"/>
                      </a:moveTo>
                      <a:lnTo>
                        <a:pt x="1665897" y="225399"/>
                      </a:lnTo>
                      <a:lnTo>
                        <a:pt x="1656549" y="180492"/>
                      </a:lnTo>
                      <a:lnTo>
                        <a:pt x="1640979" y="140004"/>
                      </a:lnTo>
                      <a:lnTo>
                        <a:pt x="1619173" y="103949"/>
                      </a:lnTo>
                      <a:lnTo>
                        <a:pt x="1591132" y="72326"/>
                      </a:lnTo>
                      <a:lnTo>
                        <a:pt x="1558010" y="46291"/>
                      </a:lnTo>
                      <a:lnTo>
                        <a:pt x="1557172" y="45847"/>
                      </a:lnTo>
                      <a:lnTo>
                        <a:pt x="1547279" y="40589"/>
                      </a:lnTo>
                      <a:lnTo>
                        <a:pt x="1547279" y="295300"/>
                      </a:lnTo>
                      <a:lnTo>
                        <a:pt x="1545996" y="331152"/>
                      </a:lnTo>
                      <a:lnTo>
                        <a:pt x="1535696" y="397357"/>
                      </a:lnTo>
                      <a:lnTo>
                        <a:pt x="1502714" y="476326"/>
                      </a:lnTo>
                      <a:lnTo>
                        <a:pt x="1469478" y="511035"/>
                      </a:lnTo>
                      <a:lnTo>
                        <a:pt x="1427010" y="531863"/>
                      </a:lnTo>
                      <a:lnTo>
                        <a:pt x="1375283" y="538797"/>
                      </a:lnTo>
                      <a:lnTo>
                        <a:pt x="1331734" y="534225"/>
                      </a:lnTo>
                      <a:lnTo>
                        <a:pt x="1293964" y="520522"/>
                      </a:lnTo>
                      <a:lnTo>
                        <a:pt x="1261960" y="497674"/>
                      </a:lnTo>
                      <a:lnTo>
                        <a:pt x="1235748" y="465683"/>
                      </a:lnTo>
                      <a:lnTo>
                        <a:pt x="1216037" y="427088"/>
                      </a:lnTo>
                      <a:lnTo>
                        <a:pt x="1201940" y="382066"/>
                      </a:lnTo>
                      <a:lnTo>
                        <a:pt x="1193495" y="330568"/>
                      </a:lnTo>
                      <a:lnTo>
                        <a:pt x="1190675" y="272757"/>
                      </a:lnTo>
                      <a:lnTo>
                        <a:pt x="1191920" y="239979"/>
                      </a:lnTo>
                      <a:lnTo>
                        <a:pt x="1201801" y="179285"/>
                      </a:lnTo>
                      <a:lnTo>
                        <a:pt x="1234554" y="105219"/>
                      </a:lnTo>
                      <a:lnTo>
                        <a:pt x="1268552" y="72237"/>
                      </a:lnTo>
                      <a:lnTo>
                        <a:pt x="1312430" y="52438"/>
                      </a:lnTo>
                      <a:lnTo>
                        <a:pt x="1366202" y="45847"/>
                      </a:lnTo>
                      <a:lnTo>
                        <a:pt x="1407998" y="50063"/>
                      </a:lnTo>
                      <a:lnTo>
                        <a:pt x="1444434" y="62699"/>
                      </a:lnTo>
                      <a:lnTo>
                        <a:pt x="1501203" y="113245"/>
                      </a:lnTo>
                      <a:lnTo>
                        <a:pt x="1521358" y="149898"/>
                      </a:lnTo>
                      <a:lnTo>
                        <a:pt x="1535760" y="192455"/>
                      </a:lnTo>
                      <a:lnTo>
                        <a:pt x="1544396" y="240931"/>
                      </a:lnTo>
                      <a:lnTo>
                        <a:pt x="1547279" y="295300"/>
                      </a:lnTo>
                      <a:lnTo>
                        <a:pt x="1547279" y="40589"/>
                      </a:lnTo>
                      <a:lnTo>
                        <a:pt x="1519974" y="26035"/>
                      </a:lnTo>
                      <a:lnTo>
                        <a:pt x="1477048" y="11569"/>
                      </a:lnTo>
                      <a:lnTo>
                        <a:pt x="1429219" y="2895"/>
                      </a:lnTo>
                      <a:lnTo>
                        <a:pt x="1376489" y="0"/>
                      </a:lnTo>
                      <a:lnTo>
                        <a:pt x="1330159" y="2070"/>
                      </a:lnTo>
                      <a:lnTo>
                        <a:pt x="1287640" y="8293"/>
                      </a:lnTo>
                      <a:lnTo>
                        <a:pt x="1248918" y="18656"/>
                      </a:lnTo>
                      <a:lnTo>
                        <a:pt x="1175512" y="56476"/>
                      </a:lnTo>
                      <a:lnTo>
                        <a:pt x="1142949" y="84543"/>
                      </a:lnTo>
                      <a:lnTo>
                        <a:pt x="1116291" y="117373"/>
                      </a:lnTo>
                      <a:lnTo>
                        <a:pt x="1095578" y="154990"/>
                      </a:lnTo>
                      <a:lnTo>
                        <a:pt x="1080770" y="197383"/>
                      </a:lnTo>
                      <a:lnTo>
                        <a:pt x="1071892" y="244551"/>
                      </a:lnTo>
                      <a:lnTo>
                        <a:pt x="1068933" y="296494"/>
                      </a:lnTo>
                      <a:lnTo>
                        <a:pt x="1072019" y="348335"/>
                      </a:lnTo>
                      <a:lnTo>
                        <a:pt x="1081265" y="395439"/>
                      </a:lnTo>
                      <a:lnTo>
                        <a:pt x="1096683" y="437769"/>
                      </a:lnTo>
                      <a:lnTo>
                        <a:pt x="1118260" y="475361"/>
                      </a:lnTo>
                      <a:lnTo>
                        <a:pt x="1146009" y="508177"/>
                      </a:lnTo>
                      <a:lnTo>
                        <a:pt x="1179169" y="535571"/>
                      </a:lnTo>
                      <a:lnTo>
                        <a:pt x="1216977" y="556882"/>
                      </a:lnTo>
                      <a:lnTo>
                        <a:pt x="1259433" y="572096"/>
                      </a:lnTo>
                      <a:lnTo>
                        <a:pt x="1306537" y="581228"/>
                      </a:lnTo>
                      <a:lnTo>
                        <a:pt x="1358290" y="584276"/>
                      </a:lnTo>
                      <a:lnTo>
                        <a:pt x="1413116" y="581050"/>
                      </a:lnTo>
                      <a:lnTo>
                        <a:pt x="1463103" y="571373"/>
                      </a:lnTo>
                      <a:lnTo>
                        <a:pt x="1508239" y="555231"/>
                      </a:lnTo>
                      <a:lnTo>
                        <a:pt x="1548549" y="532650"/>
                      </a:lnTo>
                      <a:lnTo>
                        <a:pt x="1584032" y="503618"/>
                      </a:lnTo>
                      <a:lnTo>
                        <a:pt x="1614627" y="467893"/>
                      </a:lnTo>
                      <a:lnTo>
                        <a:pt x="1638439" y="427088"/>
                      </a:lnTo>
                      <a:lnTo>
                        <a:pt x="1655419" y="381368"/>
                      </a:lnTo>
                      <a:lnTo>
                        <a:pt x="1665617" y="330568"/>
                      </a:lnTo>
                      <a:lnTo>
                        <a:pt x="1669008" y="274739"/>
                      </a:lnTo>
                      <a:close/>
                    </a:path>
                    <a:path w="2661285" h="584835">
                      <a:moveTo>
                        <a:pt x="2179777" y="132816"/>
                      </a:moveTo>
                      <a:lnTo>
                        <a:pt x="2170430" y="79006"/>
                      </a:lnTo>
                      <a:lnTo>
                        <a:pt x="2142210" y="40005"/>
                      </a:lnTo>
                      <a:lnTo>
                        <a:pt x="2071852" y="12522"/>
                      </a:lnTo>
                      <a:lnTo>
                        <a:pt x="2022436" y="9093"/>
                      </a:lnTo>
                      <a:lnTo>
                        <a:pt x="1873237" y="11391"/>
                      </a:lnTo>
                      <a:lnTo>
                        <a:pt x="1817281" y="11315"/>
                      </a:lnTo>
                      <a:lnTo>
                        <a:pt x="1784946" y="10871"/>
                      </a:lnTo>
                      <a:lnTo>
                        <a:pt x="1757794" y="10134"/>
                      </a:lnTo>
                      <a:lnTo>
                        <a:pt x="1735836" y="9093"/>
                      </a:lnTo>
                      <a:lnTo>
                        <a:pt x="1731467" y="13030"/>
                      </a:lnTo>
                      <a:lnTo>
                        <a:pt x="1731467" y="39141"/>
                      </a:lnTo>
                      <a:lnTo>
                        <a:pt x="1735429" y="43484"/>
                      </a:lnTo>
                      <a:lnTo>
                        <a:pt x="1767166" y="45656"/>
                      </a:lnTo>
                      <a:lnTo>
                        <a:pt x="1776564" y="46583"/>
                      </a:lnTo>
                      <a:lnTo>
                        <a:pt x="1797367" y="80391"/>
                      </a:lnTo>
                      <a:lnTo>
                        <a:pt x="1799945" y="141655"/>
                      </a:lnTo>
                      <a:lnTo>
                        <a:pt x="1800263" y="184594"/>
                      </a:lnTo>
                      <a:lnTo>
                        <a:pt x="1800263" y="393725"/>
                      </a:lnTo>
                      <a:lnTo>
                        <a:pt x="1799945" y="436676"/>
                      </a:lnTo>
                      <a:lnTo>
                        <a:pt x="1797367" y="497954"/>
                      </a:lnTo>
                      <a:lnTo>
                        <a:pt x="1776590" y="531736"/>
                      </a:lnTo>
                      <a:lnTo>
                        <a:pt x="1735836" y="534860"/>
                      </a:lnTo>
                      <a:lnTo>
                        <a:pt x="1731467" y="539216"/>
                      </a:lnTo>
                      <a:lnTo>
                        <a:pt x="1731467" y="565683"/>
                      </a:lnTo>
                      <a:lnTo>
                        <a:pt x="1735429" y="569252"/>
                      </a:lnTo>
                      <a:lnTo>
                        <a:pt x="1756816" y="568210"/>
                      </a:lnTo>
                      <a:lnTo>
                        <a:pt x="1784235" y="567461"/>
                      </a:lnTo>
                      <a:lnTo>
                        <a:pt x="1817687" y="567016"/>
                      </a:lnTo>
                      <a:lnTo>
                        <a:pt x="1857184" y="566877"/>
                      </a:lnTo>
                      <a:lnTo>
                        <a:pt x="1893608" y="567016"/>
                      </a:lnTo>
                      <a:lnTo>
                        <a:pt x="1927364" y="567461"/>
                      </a:lnTo>
                      <a:lnTo>
                        <a:pt x="1958441" y="568210"/>
                      </a:lnTo>
                      <a:lnTo>
                        <a:pt x="1986864" y="569252"/>
                      </a:lnTo>
                      <a:lnTo>
                        <a:pt x="1990813" y="565302"/>
                      </a:lnTo>
                      <a:lnTo>
                        <a:pt x="1990813" y="539216"/>
                      </a:lnTo>
                      <a:lnTo>
                        <a:pt x="1986445" y="534860"/>
                      </a:lnTo>
                      <a:lnTo>
                        <a:pt x="1947608" y="532282"/>
                      </a:lnTo>
                      <a:lnTo>
                        <a:pt x="1932292" y="530898"/>
                      </a:lnTo>
                      <a:lnTo>
                        <a:pt x="1914994" y="471411"/>
                      </a:lnTo>
                      <a:lnTo>
                        <a:pt x="1913712" y="393725"/>
                      </a:lnTo>
                      <a:lnTo>
                        <a:pt x="1913712" y="184594"/>
                      </a:lnTo>
                      <a:lnTo>
                        <a:pt x="1913940" y="131610"/>
                      </a:lnTo>
                      <a:lnTo>
                        <a:pt x="1914601" y="92392"/>
                      </a:lnTo>
                      <a:lnTo>
                        <a:pt x="1946922" y="51777"/>
                      </a:lnTo>
                      <a:lnTo>
                        <a:pt x="1964728" y="50596"/>
                      </a:lnTo>
                      <a:lnTo>
                        <a:pt x="2008124" y="57492"/>
                      </a:lnTo>
                      <a:lnTo>
                        <a:pt x="2039137" y="78168"/>
                      </a:lnTo>
                      <a:lnTo>
                        <a:pt x="2057742" y="112636"/>
                      </a:lnTo>
                      <a:lnTo>
                        <a:pt x="2063953" y="160883"/>
                      </a:lnTo>
                      <a:lnTo>
                        <a:pt x="2062441" y="184962"/>
                      </a:lnTo>
                      <a:lnTo>
                        <a:pt x="2050364" y="224599"/>
                      </a:lnTo>
                      <a:lnTo>
                        <a:pt x="2011756" y="261340"/>
                      </a:lnTo>
                      <a:lnTo>
                        <a:pt x="1968677" y="268071"/>
                      </a:lnTo>
                      <a:lnTo>
                        <a:pt x="1945322" y="262890"/>
                      </a:lnTo>
                      <a:lnTo>
                        <a:pt x="1937054" y="271576"/>
                      </a:lnTo>
                      <a:lnTo>
                        <a:pt x="1941766" y="280022"/>
                      </a:lnTo>
                      <a:lnTo>
                        <a:pt x="1945652" y="287591"/>
                      </a:lnTo>
                      <a:lnTo>
                        <a:pt x="1948688" y="294259"/>
                      </a:lnTo>
                      <a:lnTo>
                        <a:pt x="1950872" y="300037"/>
                      </a:lnTo>
                      <a:lnTo>
                        <a:pt x="1962912" y="302463"/>
                      </a:lnTo>
                      <a:lnTo>
                        <a:pt x="1974900" y="304177"/>
                      </a:lnTo>
                      <a:lnTo>
                        <a:pt x="1986838" y="305219"/>
                      </a:lnTo>
                      <a:lnTo>
                        <a:pt x="1998713" y="305562"/>
                      </a:lnTo>
                      <a:lnTo>
                        <a:pt x="2032800" y="302704"/>
                      </a:lnTo>
                      <a:lnTo>
                        <a:pt x="2095538" y="279895"/>
                      </a:lnTo>
                      <a:lnTo>
                        <a:pt x="2148522" y="234848"/>
                      </a:lnTo>
                      <a:lnTo>
                        <a:pt x="2176310" y="171297"/>
                      </a:lnTo>
                      <a:lnTo>
                        <a:pt x="2179777" y="132816"/>
                      </a:lnTo>
                      <a:close/>
                    </a:path>
                    <a:path w="2661285" h="584835">
                      <a:moveTo>
                        <a:pt x="2660853" y="434835"/>
                      </a:moveTo>
                      <a:lnTo>
                        <a:pt x="2656522" y="430885"/>
                      </a:lnTo>
                      <a:lnTo>
                        <a:pt x="2632379" y="430885"/>
                      </a:lnTo>
                      <a:lnTo>
                        <a:pt x="2628442" y="435216"/>
                      </a:lnTo>
                      <a:lnTo>
                        <a:pt x="2616593" y="496379"/>
                      </a:lnTo>
                      <a:lnTo>
                        <a:pt x="2614066" y="504266"/>
                      </a:lnTo>
                      <a:lnTo>
                        <a:pt x="2556700" y="519137"/>
                      </a:lnTo>
                      <a:lnTo>
                        <a:pt x="2515743" y="520839"/>
                      </a:lnTo>
                      <a:lnTo>
                        <a:pt x="2463609" y="521398"/>
                      </a:lnTo>
                      <a:lnTo>
                        <a:pt x="2409825" y="521398"/>
                      </a:lnTo>
                      <a:lnTo>
                        <a:pt x="2408961" y="496887"/>
                      </a:lnTo>
                      <a:lnTo>
                        <a:pt x="2407970" y="446697"/>
                      </a:lnTo>
                      <a:lnTo>
                        <a:pt x="2407843" y="300431"/>
                      </a:lnTo>
                      <a:lnTo>
                        <a:pt x="2420556" y="299567"/>
                      </a:lnTo>
                      <a:lnTo>
                        <a:pt x="2433751" y="298958"/>
                      </a:lnTo>
                      <a:lnTo>
                        <a:pt x="2461603" y="298462"/>
                      </a:lnTo>
                      <a:lnTo>
                        <a:pt x="2488107" y="298958"/>
                      </a:lnTo>
                      <a:lnTo>
                        <a:pt x="2527414" y="302183"/>
                      </a:lnTo>
                      <a:lnTo>
                        <a:pt x="2556103" y="329438"/>
                      </a:lnTo>
                      <a:lnTo>
                        <a:pt x="2557678" y="365658"/>
                      </a:lnTo>
                      <a:lnTo>
                        <a:pt x="2561640" y="369608"/>
                      </a:lnTo>
                      <a:lnTo>
                        <a:pt x="2588120" y="369608"/>
                      </a:lnTo>
                      <a:lnTo>
                        <a:pt x="2592057" y="366052"/>
                      </a:lnTo>
                      <a:lnTo>
                        <a:pt x="2590901" y="320497"/>
                      </a:lnTo>
                      <a:lnTo>
                        <a:pt x="2590508" y="278676"/>
                      </a:lnTo>
                      <a:lnTo>
                        <a:pt x="2590901" y="240055"/>
                      </a:lnTo>
                      <a:lnTo>
                        <a:pt x="2592057" y="197662"/>
                      </a:lnTo>
                      <a:lnTo>
                        <a:pt x="2588120" y="193687"/>
                      </a:lnTo>
                      <a:lnTo>
                        <a:pt x="2563609" y="193687"/>
                      </a:lnTo>
                      <a:lnTo>
                        <a:pt x="2559672" y="197662"/>
                      </a:lnTo>
                      <a:lnTo>
                        <a:pt x="2558402" y="218338"/>
                      </a:lnTo>
                      <a:lnTo>
                        <a:pt x="2556599" y="234124"/>
                      </a:lnTo>
                      <a:lnTo>
                        <a:pt x="2510231" y="256946"/>
                      </a:lnTo>
                      <a:lnTo>
                        <a:pt x="2458440" y="257340"/>
                      </a:lnTo>
                      <a:lnTo>
                        <a:pt x="2436126" y="256844"/>
                      </a:lnTo>
                      <a:lnTo>
                        <a:pt x="2407843" y="255358"/>
                      </a:lnTo>
                      <a:lnTo>
                        <a:pt x="2407843" y="173532"/>
                      </a:lnTo>
                      <a:lnTo>
                        <a:pt x="2408948" y="108013"/>
                      </a:lnTo>
                      <a:lnTo>
                        <a:pt x="2412225" y="58508"/>
                      </a:lnTo>
                      <a:lnTo>
                        <a:pt x="2464536" y="55918"/>
                      </a:lnTo>
                      <a:lnTo>
                        <a:pt x="2481770" y="55740"/>
                      </a:lnTo>
                      <a:lnTo>
                        <a:pt x="2496782" y="55943"/>
                      </a:lnTo>
                      <a:lnTo>
                        <a:pt x="2548788" y="58889"/>
                      </a:lnTo>
                      <a:lnTo>
                        <a:pt x="2587002" y="64973"/>
                      </a:lnTo>
                      <a:lnTo>
                        <a:pt x="2597073" y="104876"/>
                      </a:lnTo>
                      <a:lnTo>
                        <a:pt x="2597607" y="128854"/>
                      </a:lnTo>
                      <a:lnTo>
                        <a:pt x="2601557" y="132816"/>
                      </a:lnTo>
                      <a:lnTo>
                        <a:pt x="2624480" y="132816"/>
                      </a:lnTo>
                      <a:lnTo>
                        <a:pt x="2628442" y="128460"/>
                      </a:lnTo>
                      <a:lnTo>
                        <a:pt x="2631211" y="91694"/>
                      </a:lnTo>
                      <a:lnTo>
                        <a:pt x="2632697" y="75488"/>
                      </a:lnTo>
                      <a:lnTo>
                        <a:pt x="2639911" y="12242"/>
                      </a:lnTo>
                      <a:lnTo>
                        <a:pt x="2635567" y="9067"/>
                      </a:lnTo>
                      <a:lnTo>
                        <a:pt x="2569845" y="9804"/>
                      </a:lnTo>
                      <a:lnTo>
                        <a:pt x="2381402" y="11404"/>
                      </a:lnTo>
                      <a:lnTo>
                        <a:pt x="2313914" y="11328"/>
                      </a:lnTo>
                      <a:lnTo>
                        <a:pt x="2280361" y="10871"/>
                      </a:lnTo>
                      <a:lnTo>
                        <a:pt x="2252243" y="10121"/>
                      </a:lnTo>
                      <a:lnTo>
                        <a:pt x="2229561" y="9067"/>
                      </a:lnTo>
                      <a:lnTo>
                        <a:pt x="2225598" y="12636"/>
                      </a:lnTo>
                      <a:lnTo>
                        <a:pt x="2225598" y="39522"/>
                      </a:lnTo>
                      <a:lnTo>
                        <a:pt x="2229561" y="43472"/>
                      </a:lnTo>
                      <a:lnTo>
                        <a:pt x="2261311" y="45656"/>
                      </a:lnTo>
                      <a:lnTo>
                        <a:pt x="2270722" y="46583"/>
                      </a:lnTo>
                      <a:lnTo>
                        <a:pt x="2291511" y="80391"/>
                      </a:lnTo>
                      <a:lnTo>
                        <a:pt x="2294090" y="141668"/>
                      </a:lnTo>
                      <a:lnTo>
                        <a:pt x="2294407" y="184594"/>
                      </a:lnTo>
                      <a:lnTo>
                        <a:pt x="2294407" y="385025"/>
                      </a:lnTo>
                      <a:lnTo>
                        <a:pt x="2293226" y="473557"/>
                      </a:lnTo>
                      <a:lnTo>
                        <a:pt x="2290470" y="520065"/>
                      </a:lnTo>
                      <a:lnTo>
                        <a:pt x="2257221" y="549465"/>
                      </a:lnTo>
                      <a:lnTo>
                        <a:pt x="2255253" y="554215"/>
                      </a:lnTo>
                      <a:lnTo>
                        <a:pt x="2255253" y="565289"/>
                      </a:lnTo>
                      <a:lnTo>
                        <a:pt x="2259228" y="569252"/>
                      </a:lnTo>
                      <a:lnTo>
                        <a:pt x="2276691" y="568210"/>
                      </a:lnTo>
                      <a:lnTo>
                        <a:pt x="2299436" y="567461"/>
                      </a:lnTo>
                      <a:lnTo>
                        <a:pt x="2327478" y="567016"/>
                      </a:lnTo>
                      <a:lnTo>
                        <a:pt x="2360803" y="566864"/>
                      </a:lnTo>
                      <a:lnTo>
                        <a:pt x="2648204" y="569252"/>
                      </a:lnTo>
                      <a:lnTo>
                        <a:pt x="2652166" y="565289"/>
                      </a:lnTo>
                      <a:lnTo>
                        <a:pt x="2652712" y="529869"/>
                      </a:lnTo>
                      <a:lnTo>
                        <a:pt x="2654338" y="496316"/>
                      </a:lnTo>
                      <a:lnTo>
                        <a:pt x="2657056" y="464642"/>
                      </a:lnTo>
                      <a:lnTo>
                        <a:pt x="2660853" y="434835"/>
                      </a:lnTo>
                      <a:close/>
                    </a:path>
                  </a:pathLst>
                </a:custGeom>
                <a:solidFill>
                  <a:srgbClr val="006D9E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pic>
            <p:nvPicPr>
              <p:cNvPr id="93" name="object 12">
                <a:extLst>
                  <a:ext uri="{FF2B5EF4-FFF2-40B4-BE49-F238E27FC236}">
                    <a16:creationId xmlns:a16="http://schemas.microsoft.com/office/drawing/2014/main" id="{CF86A2F0-38D1-4925-9E8B-F84EDE6908CC}"/>
                  </a:ext>
                </a:extLst>
              </p:cNvPr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797170" y="2156366"/>
                <a:ext cx="2684510" cy="161429"/>
              </a:xfrm>
              <a:prstGeom prst="rect">
                <a:avLst/>
              </a:prstGeom>
            </p:spPr>
          </p:pic>
        </p:grpSp>
        <p:sp>
          <p:nvSpPr>
            <p:cNvPr id="99" name="object 32">
              <a:extLst>
                <a:ext uri="{FF2B5EF4-FFF2-40B4-BE49-F238E27FC236}">
                  <a16:creationId xmlns:a16="http://schemas.microsoft.com/office/drawing/2014/main" id="{8DA145C3-F3AF-46A1-8843-BCC491883C24}"/>
                </a:ext>
              </a:extLst>
            </p:cNvPr>
            <p:cNvSpPr txBox="1"/>
            <p:nvPr/>
          </p:nvSpPr>
          <p:spPr>
            <a:xfrm>
              <a:off x="2774766" y="-465940"/>
              <a:ext cx="8137873" cy="975267"/>
            </a:xfrm>
            <a:prstGeom prst="rect">
              <a:avLst/>
            </a:prstGeom>
          </p:spPr>
          <p:txBody>
            <a:bodyPr vert="horz" wrap="square" lIns="0" tIns="23939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885"/>
                </a:spcBef>
              </a:pPr>
              <a:r>
                <a:rPr sz="2800" b="1" spc="170" dirty="0">
                  <a:solidFill>
                    <a:srgbClr val="173B66"/>
                  </a:solidFill>
                  <a:latin typeface="+mj-lt"/>
                  <a:cs typeface="Open Sans"/>
                </a:rPr>
                <a:t>A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05" dirty="0">
                  <a:solidFill>
                    <a:srgbClr val="173B66"/>
                  </a:solidFill>
                  <a:latin typeface="+mj-lt"/>
                  <a:cs typeface="Open Sans"/>
                </a:rPr>
                <a:t>NEW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5" dirty="0">
                  <a:solidFill>
                    <a:srgbClr val="173B66"/>
                  </a:solidFill>
                  <a:latin typeface="+mj-lt"/>
                  <a:cs typeface="Open Sans"/>
                </a:rPr>
                <a:t>SCORECARD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95" dirty="0">
                  <a:solidFill>
                    <a:srgbClr val="173B66"/>
                  </a:solidFill>
                  <a:latin typeface="+mj-lt"/>
                  <a:cs typeface="Open Sans"/>
                </a:rPr>
                <a:t>FOR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0" dirty="0">
                  <a:solidFill>
                    <a:srgbClr val="173B66"/>
                  </a:solidFill>
                  <a:latin typeface="+mj-lt"/>
                  <a:cs typeface="Open Sans"/>
                </a:rPr>
                <a:t>OSTEOPOROSIS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60" dirty="0">
                  <a:solidFill>
                    <a:srgbClr val="173B66"/>
                  </a:solidFill>
                  <a:latin typeface="+mj-lt"/>
                  <a:cs typeface="Open Sans"/>
                </a:rPr>
                <a:t>IN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50" dirty="0">
                  <a:solidFill>
                    <a:srgbClr val="173B66"/>
                  </a:solidFill>
                  <a:latin typeface="+mj-lt"/>
                  <a:cs typeface="Open Sans"/>
                </a:rPr>
                <a:t>EU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27+2</a:t>
              </a:r>
              <a:endParaRPr sz="2800" dirty="0">
                <a:latin typeface="+mj-lt"/>
                <a:cs typeface="Open Sans"/>
              </a:endParaRPr>
            </a:p>
            <a:p>
              <a:pPr marL="222250">
                <a:lnSpc>
                  <a:spcPct val="100000"/>
                </a:lnSpc>
                <a:spcBef>
                  <a:spcPts val="810"/>
                </a:spcBef>
              </a:pP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REVEALS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BURDEN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OF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DISEASE,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 GAPS, AND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INEQUALITIES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OSTEOPOROSIS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&amp;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FRACTURE PREVENTION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AND 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CARE</a:t>
              </a:r>
              <a:endParaRPr sz="1300" dirty="0">
                <a:latin typeface="+mj-lt"/>
                <a:cs typeface="Open Sans Semibold"/>
              </a:endParaRPr>
            </a:p>
          </p:txBody>
        </p:sp>
      </p:grpSp>
      <p:grpSp>
        <p:nvGrpSpPr>
          <p:cNvPr id="106" name="Groupe 105">
            <a:extLst>
              <a:ext uri="{FF2B5EF4-FFF2-40B4-BE49-F238E27FC236}">
                <a16:creationId xmlns:a16="http://schemas.microsoft.com/office/drawing/2014/main" id="{141DC3DE-4344-40BA-AB29-7049A54C0667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107" name="object 4">
              <a:extLst>
                <a:ext uri="{FF2B5EF4-FFF2-40B4-BE49-F238E27FC236}">
                  <a16:creationId xmlns:a16="http://schemas.microsoft.com/office/drawing/2014/main" id="{6C3D4D7A-6577-4EBC-9D69-829AEE190311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113" name="object 5">
                <a:extLst>
                  <a:ext uri="{FF2B5EF4-FFF2-40B4-BE49-F238E27FC236}">
                    <a16:creationId xmlns:a16="http://schemas.microsoft.com/office/drawing/2014/main" id="{F5240763-BDDB-4F38-978E-451F6EC17361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114" name="object 6">
                <a:extLst>
                  <a:ext uri="{FF2B5EF4-FFF2-40B4-BE49-F238E27FC236}">
                    <a16:creationId xmlns:a16="http://schemas.microsoft.com/office/drawing/2014/main" id="{A52B16C8-B5CC-4048-A00F-FDC1A96539E7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115" name="object 7">
                <a:extLst>
                  <a:ext uri="{FF2B5EF4-FFF2-40B4-BE49-F238E27FC236}">
                    <a16:creationId xmlns:a16="http://schemas.microsoft.com/office/drawing/2014/main" id="{3C50C8A0-8201-4896-A6C1-66EE6046C537}"/>
                  </a:ext>
                </a:extLst>
              </p:cNvPr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108" name="object 8">
              <a:extLst>
                <a:ext uri="{FF2B5EF4-FFF2-40B4-BE49-F238E27FC236}">
                  <a16:creationId xmlns:a16="http://schemas.microsoft.com/office/drawing/2014/main" id="{5B58514C-88A2-4219-A417-9F47EA2E0E64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09" name="object 9">
              <a:extLst>
                <a:ext uri="{FF2B5EF4-FFF2-40B4-BE49-F238E27FC236}">
                  <a16:creationId xmlns:a16="http://schemas.microsoft.com/office/drawing/2014/main" id="{49B75D8D-1E6F-4F05-A606-1783C283B236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11" name="object 10">
                <a:extLst>
                  <a:ext uri="{FF2B5EF4-FFF2-40B4-BE49-F238E27FC236}">
                    <a16:creationId xmlns:a16="http://schemas.microsoft.com/office/drawing/2014/main" id="{139D2F45-5EA5-4B55-B8EE-53A174119DEE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2" name="object 11">
                <a:extLst>
                  <a:ext uri="{FF2B5EF4-FFF2-40B4-BE49-F238E27FC236}">
                    <a16:creationId xmlns:a16="http://schemas.microsoft.com/office/drawing/2014/main" id="{8D038E68-AEA1-4F11-9D28-8DC83822855A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10" name="object 12">
              <a:extLst>
                <a:ext uri="{FF2B5EF4-FFF2-40B4-BE49-F238E27FC236}">
                  <a16:creationId xmlns:a16="http://schemas.microsoft.com/office/drawing/2014/main" id="{9DF1FE84-E3CB-4DC2-A798-5EAA0ECBFF41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116" name="Image 115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6B993C59-23B5-441E-9B35-54E72313B43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117" name="Connecteur droit 116">
            <a:extLst>
              <a:ext uri="{FF2B5EF4-FFF2-40B4-BE49-F238E27FC236}">
                <a16:creationId xmlns:a16="http://schemas.microsoft.com/office/drawing/2014/main" id="{87A940CC-2B45-4E08-8885-C48B3845222F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object 35">
            <a:extLst>
              <a:ext uri="{FF2B5EF4-FFF2-40B4-BE49-F238E27FC236}">
                <a16:creationId xmlns:a16="http://schemas.microsoft.com/office/drawing/2014/main" id="{56C9C018-D05E-477E-9EF0-3E9D8D9F8CF3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11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140" name="object 152">
            <a:extLst>
              <a:ext uri="{FF2B5EF4-FFF2-40B4-BE49-F238E27FC236}">
                <a16:creationId xmlns:a16="http://schemas.microsoft.com/office/drawing/2014/main" id="{EB6F50A5-F85A-4B2C-AEF0-2F9A4396E089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08B25D77-921C-46B6-B03C-0F5C25934726}"/>
              </a:ext>
            </a:extLst>
          </p:cNvPr>
          <p:cNvGrpSpPr/>
          <p:nvPr/>
        </p:nvGrpSpPr>
        <p:grpSpPr>
          <a:xfrm>
            <a:off x="10207544" y="2359025"/>
            <a:ext cx="321945" cy="720418"/>
            <a:chOff x="10207544" y="2324407"/>
            <a:chExt cx="321945" cy="720418"/>
          </a:xfrm>
        </p:grpSpPr>
        <p:pic>
          <p:nvPicPr>
            <p:cNvPr id="143" name="object 98">
              <a:extLst>
                <a:ext uri="{FF2B5EF4-FFF2-40B4-BE49-F238E27FC236}">
                  <a16:creationId xmlns:a16="http://schemas.microsoft.com/office/drawing/2014/main" id="{236D77FF-1E97-4583-ACBC-C91553AE3AAF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0308430" y="2324407"/>
              <a:ext cx="122789" cy="122789"/>
            </a:xfrm>
            <a:prstGeom prst="rect">
              <a:avLst/>
            </a:prstGeom>
          </p:spPr>
        </p:pic>
        <p:sp>
          <p:nvSpPr>
            <p:cNvPr id="144" name="object 99">
              <a:extLst>
                <a:ext uri="{FF2B5EF4-FFF2-40B4-BE49-F238E27FC236}">
                  <a16:creationId xmlns:a16="http://schemas.microsoft.com/office/drawing/2014/main" id="{DA2D1C27-F9FA-4213-9FC4-838C9A123C13}"/>
                </a:ext>
              </a:extLst>
            </p:cNvPr>
            <p:cNvSpPr/>
            <p:nvPr/>
          </p:nvSpPr>
          <p:spPr>
            <a:xfrm>
              <a:off x="10207544" y="2460625"/>
              <a:ext cx="321945" cy="584200"/>
            </a:xfrm>
            <a:custGeom>
              <a:avLst/>
              <a:gdLst/>
              <a:ahLst/>
              <a:cxnLst/>
              <a:rect l="l" t="t" r="r" b="b"/>
              <a:pathLst>
                <a:path w="321945" h="584200">
                  <a:moveTo>
                    <a:pt x="221833" y="328985"/>
                  </a:moveTo>
                  <a:lnTo>
                    <a:pt x="102733" y="328985"/>
                  </a:lnTo>
                  <a:lnTo>
                    <a:pt x="102818" y="571134"/>
                  </a:lnTo>
                  <a:lnTo>
                    <a:pt x="105428" y="580034"/>
                  </a:lnTo>
                  <a:lnTo>
                    <a:pt x="112888" y="583314"/>
                  </a:lnTo>
                  <a:lnTo>
                    <a:pt x="127520" y="583782"/>
                  </a:lnTo>
                  <a:lnTo>
                    <a:pt x="142082" y="579008"/>
                  </a:lnTo>
                  <a:lnTo>
                    <a:pt x="149415" y="568505"/>
                  </a:lnTo>
                  <a:lnTo>
                    <a:pt x="151997" y="558002"/>
                  </a:lnTo>
                  <a:lnTo>
                    <a:pt x="152270" y="553801"/>
                  </a:lnTo>
                  <a:lnTo>
                    <a:pt x="152307" y="329559"/>
                  </a:lnTo>
                  <a:lnTo>
                    <a:pt x="221833" y="329559"/>
                  </a:lnTo>
                  <a:lnTo>
                    <a:pt x="221833" y="328985"/>
                  </a:lnTo>
                  <a:close/>
                </a:path>
                <a:path w="321945" h="584200">
                  <a:moveTo>
                    <a:pt x="221833" y="329559"/>
                  </a:moveTo>
                  <a:lnTo>
                    <a:pt x="172247" y="329559"/>
                  </a:lnTo>
                  <a:lnTo>
                    <a:pt x="172321" y="568505"/>
                  </a:lnTo>
                  <a:lnTo>
                    <a:pt x="172402" y="571134"/>
                  </a:lnTo>
                  <a:lnTo>
                    <a:pt x="174944" y="579963"/>
                  </a:lnTo>
                  <a:lnTo>
                    <a:pt x="182407" y="583305"/>
                  </a:lnTo>
                  <a:lnTo>
                    <a:pt x="197046" y="583782"/>
                  </a:lnTo>
                  <a:lnTo>
                    <a:pt x="211603" y="579098"/>
                  </a:lnTo>
                  <a:lnTo>
                    <a:pt x="218936" y="568792"/>
                  </a:lnTo>
                  <a:lnTo>
                    <a:pt x="221521" y="558486"/>
                  </a:lnTo>
                  <a:lnTo>
                    <a:pt x="221833" y="553801"/>
                  </a:lnTo>
                  <a:lnTo>
                    <a:pt x="221833" y="329559"/>
                  </a:lnTo>
                  <a:close/>
                </a:path>
                <a:path w="321945" h="584200">
                  <a:moveTo>
                    <a:pt x="219672" y="88600"/>
                  </a:moveTo>
                  <a:lnTo>
                    <a:pt x="104882" y="88600"/>
                  </a:lnTo>
                  <a:lnTo>
                    <a:pt x="43452" y="328985"/>
                  </a:lnTo>
                  <a:lnTo>
                    <a:pt x="281115" y="328985"/>
                  </a:lnTo>
                  <a:lnTo>
                    <a:pt x="219672" y="88600"/>
                  </a:lnTo>
                  <a:close/>
                </a:path>
                <a:path w="321945" h="584200">
                  <a:moveTo>
                    <a:pt x="86884" y="0"/>
                  </a:moveTo>
                  <a:lnTo>
                    <a:pt x="58544" y="41903"/>
                  </a:lnTo>
                  <a:lnTo>
                    <a:pt x="43330" y="88600"/>
                  </a:lnTo>
                  <a:lnTo>
                    <a:pt x="25466" y="147401"/>
                  </a:lnTo>
                  <a:lnTo>
                    <a:pt x="10417" y="198363"/>
                  </a:lnTo>
                  <a:lnTo>
                    <a:pt x="59" y="236438"/>
                  </a:lnTo>
                  <a:lnTo>
                    <a:pt x="0" y="245329"/>
                  </a:lnTo>
                  <a:lnTo>
                    <a:pt x="5094" y="249787"/>
                  </a:lnTo>
                  <a:lnTo>
                    <a:pt x="16503" y="252893"/>
                  </a:lnTo>
                  <a:lnTo>
                    <a:pt x="29378" y="253577"/>
                  </a:lnTo>
                  <a:lnTo>
                    <a:pt x="38665" y="249723"/>
                  </a:lnTo>
                  <a:lnTo>
                    <a:pt x="58421" y="208864"/>
                  </a:lnTo>
                  <a:lnTo>
                    <a:pt x="71880" y="163830"/>
                  </a:lnTo>
                  <a:lnTo>
                    <a:pt x="84328" y="120959"/>
                  </a:lnTo>
                  <a:lnTo>
                    <a:pt x="89802" y="101865"/>
                  </a:lnTo>
                  <a:lnTo>
                    <a:pt x="94984" y="89352"/>
                  </a:lnTo>
                  <a:lnTo>
                    <a:pt x="104882" y="88600"/>
                  </a:lnTo>
                  <a:lnTo>
                    <a:pt x="281844" y="88600"/>
                  </a:lnTo>
                  <a:lnTo>
                    <a:pt x="275665" y="69335"/>
                  </a:lnTo>
                  <a:lnTo>
                    <a:pt x="252187" y="17029"/>
                  </a:lnTo>
                  <a:lnTo>
                    <a:pt x="219672" y="985"/>
                  </a:lnTo>
                  <a:lnTo>
                    <a:pt x="104882" y="985"/>
                  </a:lnTo>
                  <a:lnTo>
                    <a:pt x="86884" y="0"/>
                  </a:lnTo>
                  <a:close/>
                </a:path>
                <a:path w="321945" h="584200">
                  <a:moveTo>
                    <a:pt x="281844" y="88600"/>
                  </a:moveTo>
                  <a:lnTo>
                    <a:pt x="219672" y="88600"/>
                  </a:lnTo>
                  <a:lnTo>
                    <a:pt x="229582" y="89352"/>
                  </a:lnTo>
                  <a:lnTo>
                    <a:pt x="234764" y="101865"/>
                  </a:lnTo>
                  <a:lnTo>
                    <a:pt x="254790" y="172025"/>
                  </a:lnTo>
                  <a:lnTo>
                    <a:pt x="265620" y="209223"/>
                  </a:lnTo>
                  <a:lnTo>
                    <a:pt x="285899" y="249723"/>
                  </a:lnTo>
                  <a:lnTo>
                    <a:pt x="295188" y="253577"/>
                  </a:lnTo>
                  <a:lnTo>
                    <a:pt x="308063" y="252893"/>
                  </a:lnTo>
                  <a:lnTo>
                    <a:pt x="318411" y="245814"/>
                  </a:lnTo>
                  <a:lnTo>
                    <a:pt x="321737" y="234735"/>
                  </a:lnTo>
                  <a:lnTo>
                    <a:pt x="321324" y="224520"/>
                  </a:lnTo>
                  <a:lnTo>
                    <a:pt x="320456" y="220034"/>
                  </a:lnTo>
                  <a:lnTo>
                    <a:pt x="297778" y="141701"/>
                  </a:lnTo>
                  <a:lnTo>
                    <a:pt x="284549" y="97034"/>
                  </a:lnTo>
                  <a:lnTo>
                    <a:pt x="281844" y="886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6" name="object 159">
            <a:extLst>
              <a:ext uri="{FF2B5EF4-FFF2-40B4-BE49-F238E27FC236}">
                <a16:creationId xmlns:a16="http://schemas.microsoft.com/office/drawing/2014/main" id="{8DB1124B-5C7C-415A-A806-BC178975F32E}"/>
              </a:ext>
            </a:extLst>
          </p:cNvPr>
          <p:cNvSpPr txBox="1"/>
          <p:nvPr/>
        </p:nvSpPr>
        <p:spPr>
          <a:xfrm>
            <a:off x="710057" y="5118044"/>
            <a:ext cx="2707005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750" dirty="0">
                <a:solidFill>
                  <a:srgbClr val="173B66"/>
                </a:solidFill>
                <a:latin typeface="Open Sans"/>
                <a:cs typeface="Open Sans"/>
              </a:rPr>
              <a:t>*COUNTED</a:t>
            </a:r>
            <a:r>
              <a:rPr sz="750" spc="-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750" dirty="0">
                <a:solidFill>
                  <a:srgbClr val="173B66"/>
                </a:solidFill>
                <a:latin typeface="Open Sans"/>
                <a:cs typeface="Open Sans"/>
              </a:rPr>
              <a:t>WITH</a:t>
            </a:r>
            <a:r>
              <a:rPr sz="750" spc="-5" dirty="0">
                <a:solidFill>
                  <a:srgbClr val="173B66"/>
                </a:solidFill>
                <a:latin typeface="Open Sans"/>
                <a:cs typeface="Open Sans"/>
              </a:rPr>
              <a:t> THE </a:t>
            </a:r>
            <a:r>
              <a:rPr sz="750" dirty="0">
                <a:solidFill>
                  <a:srgbClr val="173B66"/>
                </a:solidFill>
                <a:latin typeface="Open Sans"/>
                <a:cs typeface="Open Sans"/>
              </a:rPr>
              <a:t>USE</a:t>
            </a:r>
            <a:r>
              <a:rPr sz="750" spc="-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750" dirty="0">
                <a:solidFill>
                  <a:srgbClr val="173B66"/>
                </a:solidFill>
                <a:latin typeface="Open Sans"/>
                <a:cs typeface="Open Sans"/>
              </a:rPr>
              <a:t>OF A</a:t>
            </a:r>
            <a:r>
              <a:rPr sz="750" spc="-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750" dirty="0">
                <a:solidFill>
                  <a:srgbClr val="173B66"/>
                </a:solidFill>
                <a:latin typeface="Open Sans"/>
                <a:cs typeface="Open Sans"/>
              </a:rPr>
              <a:t>SURROGATE</a:t>
            </a:r>
            <a:r>
              <a:rPr sz="750" spc="-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750" dirty="0">
                <a:solidFill>
                  <a:srgbClr val="173B66"/>
                </a:solidFill>
                <a:latin typeface="Open Sans"/>
                <a:cs typeface="Open Sans"/>
              </a:rPr>
              <a:t>FRAX</a:t>
            </a:r>
            <a:r>
              <a:rPr sz="600" baseline="34722" dirty="0">
                <a:solidFill>
                  <a:srgbClr val="173B66"/>
                </a:solidFill>
                <a:latin typeface="Open Sans"/>
                <a:cs typeface="Open Sans"/>
              </a:rPr>
              <a:t>®</a:t>
            </a:r>
            <a:r>
              <a:rPr sz="600" spc="127" baseline="34722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750" dirty="0">
                <a:solidFill>
                  <a:srgbClr val="173B66"/>
                </a:solidFill>
                <a:latin typeface="Open Sans"/>
                <a:cs typeface="Open Sans"/>
              </a:rPr>
              <a:t>MODEL</a:t>
            </a:r>
            <a:endParaRPr sz="750" dirty="0">
              <a:latin typeface="Open Sans"/>
              <a:cs typeface="Open Sans"/>
            </a:endParaRPr>
          </a:p>
        </p:txBody>
      </p:sp>
      <p:sp>
        <p:nvSpPr>
          <p:cNvPr id="155" name="object 156">
            <a:extLst>
              <a:ext uri="{FF2B5EF4-FFF2-40B4-BE49-F238E27FC236}">
                <a16:creationId xmlns:a16="http://schemas.microsoft.com/office/drawing/2014/main" id="{CDE52B5C-C399-4E42-8F18-BCCF04C0FEF4}"/>
              </a:ext>
            </a:extLst>
          </p:cNvPr>
          <p:cNvSpPr/>
          <p:nvPr/>
        </p:nvSpPr>
        <p:spPr>
          <a:xfrm>
            <a:off x="2453722" y="2821483"/>
            <a:ext cx="1585505" cy="924768"/>
          </a:xfrm>
          <a:custGeom>
            <a:avLst/>
            <a:gdLst/>
            <a:ahLst/>
            <a:cxnLst/>
            <a:rect l="l" t="t" r="r" b="b"/>
            <a:pathLst>
              <a:path w="2299335" h="1341119">
                <a:moveTo>
                  <a:pt x="1298304" y="0"/>
                </a:moveTo>
                <a:lnTo>
                  <a:pt x="1256395" y="42935"/>
                </a:lnTo>
                <a:lnTo>
                  <a:pt x="1271332" y="75591"/>
                </a:lnTo>
                <a:lnTo>
                  <a:pt x="1308764" y="92342"/>
                </a:lnTo>
                <a:lnTo>
                  <a:pt x="1319390" y="105703"/>
                </a:lnTo>
                <a:lnTo>
                  <a:pt x="1253912" y="128234"/>
                </a:lnTo>
                <a:lnTo>
                  <a:pt x="1213770" y="133953"/>
                </a:lnTo>
                <a:lnTo>
                  <a:pt x="954066" y="146681"/>
                </a:lnTo>
                <a:lnTo>
                  <a:pt x="898068" y="141236"/>
                </a:lnTo>
                <a:lnTo>
                  <a:pt x="844004" y="126025"/>
                </a:lnTo>
                <a:lnTo>
                  <a:pt x="805749" y="148137"/>
                </a:lnTo>
                <a:lnTo>
                  <a:pt x="756032" y="210165"/>
                </a:lnTo>
                <a:lnTo>
                  <a:pt x="723997" y="231155"/>
                </a:lnTo>
                <a:lnTo>
                  <a:pt x="686924" y="235071"/>
                </a:lnTo>
                <a:lnTo>
                  <a:pt x="655355" y="227036"/>
                </a:lnTo>
                <a:lnTo>
                  <a:pt x="630878" y="215944"/>
                </a:lnTo>
                <a:lnTo>
                  <a:pt x="615070" y="210631"/>
                </a:lnTo>
                <a:lnTo>
                  <a:pt x="539323" y="212147"/>
                </a:lnTo>
                <a:lnTo>
                  <a:pt x="505975" y="227275"/>
                </a:lnTo>
                <a:lnTo>
                  <a:pt x="477176" y="266390"/>
                </a:lnTo>
                <a:lnTo>
                  <a:pt x="480961" y="279703"/>
                </a:lnTo>
                <a:lnTo>
                  <a:pt x="498525" y="290711"/>
                </a:lnTo>
                <a:lnTo>
                  <a:pt x="515455" y="305767"/>
                </a:lnTo>
                <a:lnTo>
                  <a:pt x="482095" y="393191"/>
                </a:lnTo>
                <a:lnTo>
                  <a:pt x="427208" y="450586"/>
                </a:lnTo>
                <a:lnTo>
                  <a:pt x="313445" y="549567"/>
                </a:lnTo>
                <a:lnTo>
                  <a:pt x="256121" y="577972"/>
                </a:lnTo>
                <a:lnTo>
                  <a:pt x="240337" y="594043"/>
                </a:lnTo>
                <a:lnTo>
                  <a:pt x="232898" y="620060"/>
                </a:lnTo>
                <a:lnTo>
                  <a:pt x="232839" y="683939"/>
                </a:lnTo>
                <a:lnTo>
                  <a:pt x="225735" y="712069"/>
                </a:lnTo>
                <a:lnTo>
                  <a:pt x="195288" y="747136"/>
                </a:lnTo>
                <a:lnTo>
                  <a:pt x="113464" y="804304"/>
                </a:lnTo>
                <a:lnTo>
                  <a:pt x="81931" y="841867"/>
                </a:lnTo>
                <a:lnTo>
                  <a:pt x="55580" y="898832"/>
                </a:lnTo>
                <a:lnTo>
                  <a:pt x="50254" y="916217"/>
                </a:lnTo>
                <a:lnTo>
                  <a:pt x="52833" y="934031"/>
                </a:lnTo>
                <a:lnTo>
                  <a:pt x="63532" y="949099"/>
                </a:lnTo>
                <a:lnTo>
                  <a:pt x="74659" y="961385"/>
                </a:lnTo>
                <a:lnTo>
                  <a:pt x="78600" y="970877"/>
                </a:lnTo>
                <a:lnTo>
                  <a:pt x="63412" y="999784"/>
                </a:lnTo>
                <a:lnTo>
                  <a:pt x="11307" y="1071411"/>
                </a:lnTo>
                <a:lnTo>
                  <a:pt x="0" y="1082539"/>
                </a:lnTo>
                <a:lnTo>
                  <a:pt x="4572" y="1116508"/>
                </a:lnTo>
                <a:lnTo>
                  <a:pt x="18626" y="1129737"/>
                </a:lnTo>
                <a:lnTo>
                  <a:pt x="42088" y="1128818"/>
                </a:lnTo>
                <a:lnTo>
                  <a:pt x="74803" y="1120376"/>
                </a:lnTo>
                <a:lnTo>
                  <a:pt x="121201" y="1095458"/>
                </a:lnTo>
                <a:lnTo>
                  <a:pt x="131720" y="1063304"/>
                </a:lnTo>
                <a:lnTo>
                  <a:pt x="129034" y="1030183"/>
                </a:lnTo>
                <a:lnTo>
                  <a:pt x="135756" y="1002255"/>
                </a:lnTo>
                <a:lnTo>
                  <a:pt x="176638" y="964931"/>
                </a:lnTo>
                <a:lnTo>
                  <a:pt x="226463" y="939989"/>
                </a:lnTo>
                <a:lnTo>
                  <a:pt x="280956" y="929243"/>
                </a:lnTo>
                <a:lnTo>
                  <a:pt x="335880" y="934532"/>
                </a:lnTo>
                <a:lnTo>
                  <a:pt x="383412" y="947451"/>
                </a:lnTo>
                <a:lnTo>
                  <a:pt x="413417" y="982769"/>
                </a:lnTo>
                <a:lnTo>
                  <a:pt x="434264" y="1066886"/>
                </a:lnTo>
                <a:lnTo>
                  <a:pt x="435995" y="1097118"/>
                </a:lnTo>
                <a:lnTo>
                  <a:pt x="440091" y="1127719"/>
                </a:lnTo>
                <a:lnTo>
                  <a:pt x="455481" y="1167563"/>
                </a:lnTo>
                <a:lnTo>
                  <a:pt x="474979" y="1196159"/>
                </a:lnTo>
                <a:lnTo>
                  <a:pt x="520995" y="1247023"/>
                </a:lnTo>
                <a:lnTo>
                  <a:pt x="539108" y="1278591"/>
                </a:lnTo>
                <a:lnTo>
                  <a:pt x="607524" y="1305480"/>
                </a:lnTo>
                <a:lnTo>
                  <a:pt x="689861" y="1294125"/>
                </a:lnTo>
                <a:lnTo>
                  <a:pt x="774013" y="1268395"/>
                </a:lnTo>
                <a:lnTo>
                  <a:pt x="847849" y="1252145"/>
                </a:lnTo>
                <a:lnTo>
                  <a:pt x="898498" y="1255464"/>
                </a:lnTo>
                <a:lnTo>
                  <a:pt x="934413" y="1262568"/>
                </a:lnTo>
                <a:lnTo>
                  <a:pt x="969815" y="1258712"/>
                </a:lnTo>
                <a:lnTo>
                  <a:pt x="1018935" y="1229208"/>
                </a:lnTo>
                <a:lnTo>
                  <a:pt x="1048116" y="1197603"/>
                </a:lnTo>
                <a:lnTo>
                  <a:pt x="1069369" y="1159897"/>
                </a:lnTo>
                <a:lnTo>
                  <a:pt x="1100580" y="1089321"/>
                </a:lnTo>
                <a:lnTo>
                  <a:pt x="1102634" y="1078467"/>
                </a:lnTo>
                <a:lnTo>
                  <a:pt x="1101655" y="1064987"/>
                </a:lnTo>
                <a:lnTo>
                  <a:pt x="1102061" y="1049275"/>
                </a:lnTo>
                <a:lnTo>
                  <a:pt x="1108353" y="1031807"/>
                </a:lnTo>
                <a:lnTo>
                  <a:pt x="1194284" y="953911"/>
                </a:lnTo>
                <a:lnTo>
                  <a:pt x="1238438" y="936598"/>
                </a:lnTo>
                <a:lnTo>
                  <a:pt x="1249100" y="934604"/>
                </a:lnTo>
                <a:lnTo>
                  <a:pt x="1250736" y="947678"/>
                </a:lnTo>
                <a:lnTo>
                  <a:pt x="1267750" y="975546"/>
                </a:lnTo>
                <a:lnTo>
                  <a:pt x="1284215" y="1007819"/>
                </a:lnTo>
                <a:lnTo>
                  <a:pt x="1291928" y="1046672"/>
                </a:lnTo>
                <a:lnTo>
                  <a:pt x="1305850" y="1088115"/>
                </a:lnTo>
                <a:lnTo>
                  <a:pt x="1340930" y="1128113"/>
                </a:lnTo>
                <a:lnTo>
                  <a:pt x="1366576" y="1141080"/>
                </a:lnTo>
                <a:lnTo>
                  <a:pt x="1428282" y="1161211"/>
                </a:lnTo>
                <a:lnTo>
                  <a:pt x="1449212" y="1172876"/>
                </a:lnTo>
                <a:lnTo>
                  <a:pt x="1458716" y="1190714"/>
                </a:lnTo>
                <a:lnTo>
                  <a:pt x="1448269" y="1222976"/>
                </a:lnTo>
                <a:lnTo>
                  <a:pt x="1454442" y="1244300"/>
                </a:lnTo>
                <a:lnTo>
                  <a:pt x="1495837" y="1307534"/>
                </a:lnTo>
                <a:lnTo>
                  <a:pt x="1522403" y="1335055"/>
                </a:lnTo>
                <a:lnTo>
                  <a:pt x="1548277" y="1340786"/>
                </a:lnTo>
                <a:lnTo>
                  <a:pt x="1572682" y="1318841"/>
                </a:lnTo>
                <a:lnTo>
                  <a:pt x="1569530" y="1290555"/>
                </a:lnTo>
                <a:lnTo>
                  <a:pt x="1557459" y="1258019"/>
                </a:lnTo>
                <a:lnTo>
                  <a:pt x="1555083" y="1223298"/>
                </a:lnTo>
                <a:lnTo>
                  <a:pt x="1571655" y="1185867"/>
                </a:lnTo>
                <a:lnTo>
                  <a:pt x="1596562" y="1154477"/>
                </a:lnTo>
                <a:lnTo>
                  <a:pt x="1623940" y="1124651"/>
                </a:lnTo>
                <a:lnTo>
                  <a:pt x="1647796" y="1091828"/>
                </a:lnTo>
                <a:lnTo>
                  <a:pt x="1660034" y="1050146"/>
                </a:lnTo>
                <a:lnTo>
                  <a:pt x="1677705" y="935285"/>
                </a:lnTo>
                <a:lnTo>
                  <a:pt x="1687472" y="904814"/>
                </a:lnTo>
                <a:lnTo>
                  <a:pt x="1723793" y="885901"/>
                </a:lnTo>
                <a:lnTo>
                  <a:pt x="1749595" y="899549"/>
                </a:lnTo>
                <a:lnTo>
                  <a:pt x="1785236" y="949195"/>
                </a:lnTo>
                <a:lnTo>
                  <a:pt x="1818667" y="983701"/>
                </a:lnTo>
                <a:lnTo>
                  <a:pt x="1833091" y="1005407"/>
                </a:lnTo>
                <a:lnTo>
                  <a:pt x="1852708" y="1016309"/>
                </a:lnTo>
                <a:lnTo>
                  <a:pt x="1901757" y="1018434"/>
                </a:lnTo>
                <a:lnTo>
                  <a:pt x="1940394" y="1011091"/>
                </a:lnTo>
                <a:lnTo>
                  <a:pt x="1973133" y="997802"/>
                </a:lnTo>
                <a:lnTo>
                  <a:pt x="2005777" y="988727"/>
                </a:lnTo>
                <a:lnTo>
                  <a:pt x="2044128" y="993993"/>
                </a:lnTo>
                <a:lnTo>
                  <a:pt x="2062790" y="1016273"/>
                </a:lnTo>
                <a:lnTo>
                  <a:pt x="2082025" y="1051770"/>
                </a:lnTo>
                <a:lnTo>
                  <a:pt x="2105534" y="1075232"/>
                </a:lnTo>
                <a:lnTo>
                  <a:pt x="2137115" y="1061334"/>
                </a:lnTo>
                <a:lnTo>
                  <a:pt x="2138476" y="1002148"/>
                </a:lnTo>
                <a:lnTo>
                  <a:pt x="2103218" y="925458"/>
                </a:lnTo>
                <a:lnTo>
                  <a:pt x="2088735" y="853150"/>
                </a:lnTo>
                <a:lnTo>
                  <a:pt x="2152374" y="806979"/>
                </a:lnTo>
                <a:lnTo>
                  <a:pt x="2189292" y="815934"/>
                </a:lnTo>
                <a:lnTo>
                  <a:pt x="2224037" y="840996"/>
                </a:lnTo>
                <a:lnTo>
                  <a:pt x="2258341" y="855037"/>
                </a:lnTo>
                <a:lnTo>
                  <a:pt x="2293898" y="830954"/>
                </a:lnTo>
                <a:lnTo>
                  <a:pt x="2294148" y="679772"/>
                </a:lnTo>
                <a:lnTo>
                  <a:pt x="2299211" y="636311"/>
                </a:lnTo>
                <a:lnTo>
                  <a:pt x="2276501" y="572922"/>
                </a:lnTo>
                <a:lnTo>
                  <a:pt x="2220181" y="584157"/>
                </a:lnTo>
                <a:lnTo>
                  <a:pt x="2147181" y="618675"/>
                </a:lnTo>
                <a:lnTo>
                  <a:pt x="2074431" y="625218"/>
                </a:lnTo>
                <a:lnTo>
                  <a:pt x="2015794" y="591214"/>
                </a:lnTo>
                <a:lnTo>
                  <a:pt x="1974112" y="551705"/>
                </a:lnTo>
                <a:lnTo>
                  <a:pt x="1926878" y="518273"/>
                </a:lnTo>
                <a:lnTo>
                  <a:pt x="1851657" y="502524"/>
                </a:lnTo>
                <a:lnTo>
                  <a:pt x="1808268" y="489510"/>
                </a:lnTo>
                <a:lnTo>
                  <a:pt x="1797367" y="450622"/>
                </a:lnTo>
                <a:lnTo>
                  <a:pt x="1806859" y="400367"/>
                </a:lnTo>
                <a:lnTo>
                  <a:pt x="1824625" y="353240"/>
                </a:lnTo>
                <a:lnTo>
                  <a:pt x="1851442" y="305099"/>
                </a:lnTo>
                <a:lnTo>
                  <a:pt x="1868779" y="254533"/>
                </a:lnTo>
                <a:lnTo>
                  <a:pt x="1863573" y="208649"/>
                </a:lnTo>
                <a:lnTo>
                  <a:pt x="1822822" y="174560"/>
                </a:lnTo>
                <a:lnTo>
                  <a:pt x="1691102" y="88104"/>
                </a:lnTo>
                <a:lnTo>
                  <a:pt x="1647832" y="70636"/>
                </a:lnTo>
                <a:lnTo>
                  <a:pt x="1604693" y="65549"/>
                </a:lnTo>
                <a:lnTo>
                  <a:pt x="1516768" y="66302"/>
                </a:lnTo>
                <a:lnTo>
                  <a:pt x="1478453" y="61764"/>
                </a:lnTo>
                <a:lnTo>
                  <a:pt x="1364153" y="9145"/>
                </a:lnTo>
                <a:lnTo>
                  <a:pt x="1298304" y="0"/>
                </a:lnTo>
                <a:close/>
              </a:path>
            </a:pathLst>
          </a:custGeom>
          <a:solidFill>
            <a:srgbClr val="006D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2">
            <a:extLst>
              <a:ext uri="{FF2B5EF4-FFF2-40B4-BE49-F238E27FC236}">
                <a16:creationId xmlns:a16="http://schemas.microsoft.com/office/drawing/2014/main" id="{4C3D5484-B1D4-49FE-816C-7F59B63C7C58}"/>
              </a:ext>
            </a:extLst>
          </p:cNvPr>
          <p:cNvSpPr txBox="1"/>
          <p:nvPr/>
        </p:nvSpPr>
        <p:spPr>
          <a:xfrm>
            <a:off x="11680424" y="438942"/>
            <a:ext cx="3031029" cy="5039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00" b="1" spc="-15" dirty="0">
                <a:solidFill>
                  <a:srgbClr val="173B66"/>
                </a:solidFill>
                <a:latin typeface="Open Sans"/>
                <a:cs typeface="Open Sans"/>
              </a:rPr>
              <a:t>SWITZERLAND</a:t>
            </a:r>
            <a:endParaRPr sz="3800" dirty="0">
              <a:latin typeface="Open Sans"/>
              <a:cs typeface="Open Sans"/>
            </a:endParaRPr>
          </a:p>
        </p:txBody>
      </p:sp>
      <p:grpSp>
        <p:nvGrpSpPr>
          <p:cNvPr id="158" name="object 157">
            <a:extLst>
              <a:ext uri="{FF2B5EF4-FFF2-40B4-BE49-F238E27FC236}">
                <a16:creationId xmlns:a16="http://schemas.microsoft.com/office/drawing/2014/main" id="{065B90D4-B5B8-4F08-8C6D-72BC0FB208F8}"/>
              </a:ext>
            </a:extLst>
          </p:cNvPr>
          <p:cNvGrpSpPr/>
          <p:nvPr/>
        </p:nvGrpSpPr>
        <p:grpSpPr>
          <a:xfrm>
            <a:off x="11040698" y="503021"/>
            <a:ext cx="492910" cy="368935"/>
            <a:chOff x="9656482" y="778264"/>
            <a:chExt cx="368935" cy="368935"/>
          </a:xfrm>
        </p:grpSpPr>
        <p:sp>
          <p:nvSpPr>
            <p:cNvPr id="159" name="object 158">
              <a:extLst>
                <a:ext uri="{FF2B5EF4-FFF2-40B4-BE49-F238E27FC236}">
                  <a16:creationId xmlns:a16="http://schemas.microsoft.com/office/drawing/2014/main" id="{8BA91EEF-A488-49BA-AB1C-E6AAD961A697}"/>
                </a:ext>
              </a:extLst>
            </p:cNvPr>
            <p:cNvSpPr/>
            <p:nvPr/>
          </p:nvSpPr>
          <p:spPr>
            <a:xfrm>
              <a:off x="9656482" y="778264"/>
              <a:ext cx="368935" cy="368935"/>
            </a:xfrm>
            <a:custGeom>
              <a:avLst/>
              <a:gdLst/>
              <a:ahLst/>
              <a:cxnLst/>
              <a:rect l="l" t="t" r="r" b="b"/>
              <a:pathLst>
                <a:path w="368934" h="368934">
                  <a:moveTo>
                    <a:pt x="368523" y="0"/>
                  </a:moveTo>
                  <a:lnTo>
                    <a:pt x="0" y="0"/>
                  </a:lnTo>
                  <a:lnTo>
                    <a:pt x="0" y="368523"/>
                  </a:lnTo>
                  <a:lnTo>
                    <a:pt x="368523" y="368523"/>
                  </a:lnTo>
                  <a:lnTo>
                    <a:pt x="368523" y="0"/>
                  </a:lnTo>
                  <a:close/>
                </a:path>
              </a:pathLst>
            </a:custGeom>
            <a:solidFill>
              <a:srgbClr val="DD4C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59">
              <a:extLst>
                <a:ext uri="{FF2B5EF4-FFF2-40B4-BE49-F238E27FC236}">
                  <a16:creationId xmlns:a16="http://schemas.microsoft.com/office/drawing/2014/main" id="{ABEC2B07-7229-4093-BE39-55997E996EA0}"/>
                </a:ext>
              </a:extLst>
            </p:cNvPr>
            <p:cNvSpPr/>
            <p:nvPr/>
          </p:nvSpPr>
          <p:spPr>
            <a:xfrm>
              <a:off x="9758388" y="880185"/>
              <a:ext cx="165100" cy="165100"/>
            </a:xfrm>
            <a:custGeom>
              <a:avLst/>
              <a:gdLst/>
              <a:ahLst/>
              <a:cxnLst/>
              <a:rect l="l" t="t" r="r" b="b"/>
              <a:pathLst>
                <a:path w="165100" h="165100">
                  <a:moveTo>
                    <a:pt x="164680" y="57150"/>
                  </a:moveTo>
                  <a:lnTo>
                    <a:pt x="107378" y="57150"/>
                  </a:lnTo>
                  <a:lnTo>
                    <a:pt x="107378" y="0"/>
                  </a:lnTo>
                  <a:lnTo>
                    <a:pt x="57315" y="0"/>
                  </a:lnTo>
                  <a:lnTo>
                    <a:pt x="57315" y="57150"/>
                  </a:lnTo>
                  <a:lnTo>
                    <a:pt x="0" y="57150"/>
                  </a:lnTo>
                  <a:lnTo>
                    <a:pt x="0" y="107950"/>
                  </a:lnTo>
                  <a:lnTo>
                    <a:pt x="57315" y="107950"/>
                  </a:lnTo>
                  <a:lnTo>
                    <a:pt x="57315" y="165100"/>
                  </a:lnTo>
                  <a:lnTo>
                    <a:pt x="107378" y="165100"/>
                  </a:lnTo>
                  <a:lnTo>
                    <a:pt x="107378" y="107950"/>
                  </a:lnTo>
                  <a:lnTo>
                    <a:pt x="164680" y="107950"/>
                  </a:lnTo>
                  <a:lnTo>
                    <a:pt x="164680" y="571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61" name="object 8">
            <a:extLst>
              <a:ext uri="{FF2B5EF4-FFF2-40B4-BE49-F238E27FC236}">
                <a16:creationId xmlns:a16="http://schemas.microsoft.com/office/drawing/2014/main" id="{355608A0-83D6-4F18-B8C7-8A447418EB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998091"/>
              </p:ext>
            </p:extLst>
          </p:nvPr>
        </p:nvGraphicFramePr>
        <p:xfrm>
          <a:off x="10100472" y="7915939"/>
          <a:ext cx="1824989" cy="1433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265">
                <a:tc gridSpan="2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Service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Uptake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14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FRAX</a:t>
                      </a:r>
                      <a:r>
                        <a:rPr sz="750" b="0" spc="-7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®</a:t>
                      </a:r>
                      <a:r>
                        <a:rPr sz="750" b="0" spc="82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Uptake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445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Gap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3937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Δ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Gap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97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970">
                <a:tc>
                  <a:txBody>
                    <a:bodyPr/>
                    <a:lstStyle/>
                    <a:p>
                      <a:pPr marL="141605" marR="3676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Waiting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Time for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Hip </a:t>
                      </a:r>
                      <a:r>
                        <a:rPr sz="850" b="0" spc="-2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Surgery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96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62" name="object 9">
            <a:extLst>
              <a:ext uri="{FF2B5EF4-FFF2-40B4-BE49-F238E27FC236}">
                <a16:creationId xmlns:a16="http://schemas.microsoft.com/office/drawing/2014/main" id="{CD0C22F8-3F14-4057-BD4A-C4907B3DBC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590969"/>
              </p:ext>
            </p:extLst>
          </p:nvPr>
        </p:nvGraphicFramePr>
        <p:xfrm>
          <a:off x="12520132" y="7349834"/>
          <a:ext cx="1824989" cy="19596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535">
                <a:tc gridSpan="2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Service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Provision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826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Availability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of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DXA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191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Access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to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DXA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5244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Models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5719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Guideline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080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Liaison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Service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9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Indicators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63" name="object 10">
            <a:extLst>
              <a:ext uri="{FF2B5EF4-FFF2-40B4-BE49-F238E27FC236}">
                <a16:creationId xmlns:a16="http://schemas.microsoft.com/office/drawing/2014/main" id="{29CFCE3E-ADC5-489F-8D63-9118A9BAA9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602330"/>
              </p:ext>
            </p:extLst>
          </p:nvPr>
        </p:nvGraphicFramePr>
        <p:xfrm>
          <a:off x="10100472" y="6174558"/>
          <a:ext cx="1824989" cy="14947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630">
                <a:tc gridSpan="2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Policy</a:t>
                      </a:r>
                      <a:r>
                        <a:rPr sz="1100" b="1" spc="-3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Framework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of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Data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2545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National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Health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Priority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Care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Pathway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080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Specialist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Training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Society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Support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34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64" name="object 11">
            <a:extLst>
              <a:ext uri="{FF2B5EF4-FFF2-40B4-BE49-F238E27FC236}">
                <a16:creationId xmlns:a16="http://schemas.microsoft.com/office/drawing/2014/main" id="{C5498338-526F-4566-B7DF-35AE5A3763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280994"/>
              </p:ext>
            </p:extLst>
          </p:nvPr>
        </p:nvGraphicFramePr>
        <p:xfrm>
          <a:off x="12511262" y="5515370"/>
          <a:ext cx="1824989" cy="14941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630">
                <a:tc gridSpan="2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Burden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of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Disease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Hip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2545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9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Lifetime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5244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FRAX</a:t>
                      </a:r>
                      <a:r>
                        <a:rPr sz="750" b="0" spc="-7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®</a:t>
                      </a:r>
                      <a:r>
                        <a:rPr sz="750" b="0" spc="75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143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Projections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34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5" name="object 117">
            <a:extLst>
              <a:ext uri="{FF2B5EF4-FFF2-40B4-BE49-F238E27FC236}">
                <a16:creationId xmlns:a16="http://schemas.microsoft.com/office/drawing/2014/main" id="{043EBA2A-6792-4A2A-B173-38DA91A2DE69}"/>
              </a:ext>
            </a:extLst>
          </p:cNvPr>
          <p:cNvSpPr txBox="1"/>
          <p:nvPr/>
        </p:nvSpPr>
        <p:spPr>
          <a:xfrm>
            <a:off x="10094681" y="5515370"/>
            <a:ext cx="1830705" cy="345607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98425" rIns="0" bIns="0" rtlCol="0">
            <a:spAutoFit/>
          </a:bodyPr>
          <a:lstStyle/>
          <a:p>
            <a:pPr marL="151765">
              <a:lnSpc>
                <a:spcPct val="100000"/>
              </a:lnSpc>
              <a:spcBef>
                <a:spcPts val="775"/>
              </a:spcBef>
            </a:pPr>
            <a:r>
              <a:rPr sz="1600" b="1" spc="-5" dirty="0">
                <a:solidFill>
                  <a:srgbClr val="FFFFFF"/>
                </a:solidFill>
                <a:latin typeface="Open Sans"/>
                <a:cs typeface="Open Sans"/>
              </a:rPr>
              <a:t>SCORECARD</a:t>
            </a:r>
            <a:endParaRPr sz="1600" dirty="0"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905434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73B6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4713</TotalTime>
  <Words>492</Words>
  <Application>Microsoft Office PowerPoint</Application>
  <PresentationFormat>Custom</PresentationFormat>
  <Paragraphs>122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Calibri</vt:lpstr>
      <vt:lpstr>Open Sans</vt:lpstr>
      <vt:lpstr>Open Sans Light</vt:lpstr>
      <vt:lpstr>Open Sans SemiBold</vt:lpstr>
      <vt:lpstr>Open Sans SemiBold</vt:lpstr>
      <vt:lpstr>Times New Roman</vt:lpstr>
      <vt:lpstr>Office Theme</vt:lpstr>
      <vt:lpstr>SCOPE 2021</vt:lpstr>
      <vt:lpstr>PowerPoint Presentation</vt:lpstr>
      <vt:lpstr>143,000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David Oldani</dc:creator>
  <cp:lastModifiedBy>Yukari Brun</cp:lastModifiedBy>
  <cp:revision>31</cp:revision>
  <dcterms:created xsi:type="dcterms:W3CDTF">2021-11-12T16:02:46Z</dcterms:created>
  <dcterms:modified xsi:type="dcterms:W3CDTF">2022-01-28T09:17:15Z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2021-11-12T00:00:00Z</vt:filetime>
  </property>
  <property fmtid="{D5CDD505-2E9C-101B-9397-08002B2CF9AE}" pid="3" name="Creator">
    <vt:lpwstr>Adobe InDesign 16.4 (Windows)</vt:lpwstr>
  </property>
  <property fmtid="{D5CDD505-2E9C-101B-9397-08002B2CF9AE}" pid="4" name="LastSaved">
    <vt:filetime>2021-11-12T00:00:00Z</vt:filetime>
  </property>
</Properties>
</file>