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86" r:id="rId3"/>
    <p:sldId id="287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28" y="-14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200329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315450" y="3663810"/>
            <a:ext cx="4685383" cy="4685383"/>
          </a:xfrm>
          <a:prstGeom prst="rect">
            <a:avLst/>
          </a:prstGeom>
        </p:spPr>
      </p:pic>
      <p:grpSp>
        <p:nvGrpSpPr>
          <p:cNvPr id="7" name="object 154">
            <a:extLst>
              <a:ext uri="{FF2B5EF4-FFF2-40B4-BE49-F238E27FC236}">
                <a16:creationId xmlns:a16="http://schemas.microsoft.com/office/drawing/2014/main" id="{023A110D-A55B-4A2A-910A-BCD538AB360C}"/>
              </a:ext>
            </a:extLst>
          </p:cNvPr>
          <p:cNvGrpSpPr/>
          <p:nvPr/>
        </p:nvGrpSpPr>
        <p:grpSpPr>
          <a:xfrm>
            <a:off x="12900638" y="835025"/>
            <a:ext cx="1258081" cy="818773"/>
            <a:chOff x="11053302" y="778252"/>
            <a:chExt cx="587375" cy="382270"/>
          </a:xfrm>
        </p:grpSpPr>
        <p:sp>
          <p:nvSpPr>
            <p:cNvPr id="8" name="object 155">
              <a:extLst>
                <a:ext uri="{FF2B5EF4-FFF2-40B4-BE49-F238E27FC236}">
                  <a16:creationId xmlns:a16="http://schemas.microsoft.com/office/drawing/2014/main" id="{138758C0-46E5-488F-BF5E-48A26414E3EA}"/>
                </a:ext>
              </a:extLst>
            </p:cNvPr>
            <p:cNvSpPr/>
            <p:nvPr/>
          </p:nvSpPr>
          <p:spPr>
            <a:xfrm>
              <a:off x="11053293" y="778255"/>
              <a:ext cx="587375" cy="382270"/>
            </a:xfrm>
            <a:custGeom>
              <a:avLst/>
              <a:gdLst/>
              <a:ahLst/>
              <a:cxnLst/>
              <a:rect l="l" t="t" r="r" b="b"/>
              <a:pathLst>
                <a:path w="587375" h="382269">
                  <a:moveTo>
                    <a:pt x="587248" y="230911"/>
                  </a:moveTo>
                  <a:lnTo>
                    <a:pt x="0" y="230911"/>
                  </a:lnTo>
                  <a:lnTo>
                    <a:pt x="0" y="381711"/>
                  </a:lnTo>
                  <a:lnTo>
                    <a:pt x="587248" y="381711"/>
                  </a:lnTo>
                  <a:lnTo>
                    <a:pt x="587248" y="230911"/>
                  </a:lnTo>
                  <a:close/>
                </a:path>
                <a:path w="587375" h="382269">
                  <a:moveTo>
                    <a:pt x="587248" y="0"/>
                  </a:moveTo>
                  <a:lnTo>
                    <a:pt x="0" y="0"/>
                  </a:lnTo>
                  <a:lnTo>
                    <a:pt x="0" y="150799"/>
                  </a:lnTo>
                  <a:lnTo>
                    <a:pt x="587248" y="150799"/>
                  </a:lnTo>
                  <a:lnTo>
                    <a:pt x="587248" y="0"/>
                  </a:lnTo>
                  <a:close/>
                </a:path>
              </a:pathLst>
            </a:custGeom>
            <a:solidFill>
              <a:srgbClr val="A521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56">
              <a:extLst>
                <a:ext uri="{FF2B5EF4-FFF2-40B4-BE49-F238E27FC236}">
                  <a16:creationId xmlns:a16="http://schemas.microsoft.com/office/drawing/2014/main" id="{E9946BB4-257A-4AAA-BE58-814F5DABEA82}"/>
                </a:ext>
              </a:extLst>
            </p:cNvPr>
            <p:cNvSpPr/>
            <p:nvPr/>
          </p:nvSpPr>
          <p:spPr>
            <a:xfrm>
              <a:off x="11053302" y="929052"/>
              <a:ext cx="587375" cy="80645"/>
            </a:xfrm>
            <a:custGeom>
              <a:avLst/>
              <a:gdLst/>
              <a:ahLst/>
              <a:cxnLst/>
              <a:rect l="l" t="t" r="r" b="b"/>
              <a:pathLst>
                <a:path w="587375" h="80644">
                  <a:moveTo>
                    <a:pt x="587238" y="0"/>
                  </a:moveTo>
                  <a:lnTo>
                    <a:pt x="0" y="0"/>
                  </a:lnTo>
                  <a:lnTo>
                    <a:pt x="0" y="80104"/>
                  </a:lnTo>
                  <a:lnTo>
                    <a:pt x="587238" y="80104"/>
                  </a:lnTo>
                  <a:lnTo>
                    <a:pt x="587238" y="0"/>
                  </a:lnTo>
                  <a:close/>
                </a:path>
              </a:pathLst>
            </a:custGeom>
            <a:solidFill>
              <a:srgbClr val="FFF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2596EF9-9FE3-4486-95B3-0C4FBE9B9F3B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82DE21-5332-41A2-AFE6-4C6F68421324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Latvia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+mn-lt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18.8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28.0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1.8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5.8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 43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1.8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15,800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15.1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84.9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124,800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316018"/>
            <a:ext cx="3479800" cy="2137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8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13800" b="1" spc="-10" dirty="0">
                <a:solidFill>
                  <a:srgbClr val="B82D6B"/>
                </a:solidFill>
                <a:latin typeface="+mj-lt"/>
                <a:cs typeface="Open Sans"/>
              </a:rPr>
              <a:t>49</a:t>
            </a:r>
            <a:endParaRPr sz="138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17,100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15,800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8.2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18.8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8479" y="4466974"/>
            <a:ext cx="2478733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+34.0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25.2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5" name="object 2">
            <a:extLst>
              <a:ext uri="{FF2B5EF4-FFF2-40B4-BE49-F238E27FC236}">
                <a16:creationId xmlns:a16="http://schemas.microsoft.com/office/drawing/2014/main" id="{844DD0B0-9906-462C-8CD7-F67E41C808A7}"/>
              </a:ext>
            </a:extLst>
          </p:cNvPr>
          <p:cNvSpPr txBox="1"/>
          <p:nvPr/>
        </p:nvSpPr>
        <p:spPr>
          <a:xfrm>
            <a:off x="12725903" y="652435"/>
            <a:ext cx="1713864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5" dirty="0">
                <a:solidFill>
                  <a:srgbClr val="173B66"/>
                </a:solidFill>
                <a:latin typeface="Open Sans"/>
                <a:cs typeface="Open Sans"/>
              </a:rPr>
              <a:t>LATVIA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96" name="object 154">
            <a:extLst>
              <a:ext uri="{FF2B5EF4-FFF2-40B4-BE49-F238E27FC236}">
                <a16:creationId xmlns:a16="http://schemas.microsoft.com/office/drawing/2014/main" id="{30F25B21-CDBE-44E4-A0B5-51B04E045779}"/>
              </a:ext>
            </a:extLst>
          </p:cNvPr>
          <p:cNvGrpSpPr/>
          <p:nvPr/>
        </p:nvGrpSpPr>
        <p:grpSpPr>
          <a:xfrm>
            <a:off x="11935938" y="778252"/>
            <a:ext cx="587375" cy="382270"/>
            <a:chOff x="11053302" y="778252"/>
            <a:chExt cx="587375" cy="382270"/>
          </a:xfrm>
        </p:grpSpPr>
        <p:sp>
          <p:nvSpPr>
            <p:cNvPr id="101" name="object 155">
              <a:extLst>
                <a:ext uri="{FF2B5EF4-FFF2-40B4-BE49-F238E27FC236}">
                  <a16:creationId xmlns:a16="http://schemas.microsoft.com/office/drawing/2014/main" id="{DF9D164B-8509-45D4-AEA5-00010ADE229E}"/>
                </a:ext>
              </a:extLst>
            </p:cNvPr>
            <p:cNvSpPr/>
            <p:nvPr/>
          </p:nvSpPr>
          <p:spPr>
            <a:xfrm>
              <a:off x="11053293" y="778255"/>
              <a:ext cx="587375" cy="382270"/>
            </a:xfrm>
            <a:custGeom>
              <a:avLst/>
              <a:gdLst/>
              <a:ahLst/>
              <a:cxnLst/>
              <a:rect l="l" t="t" r="r" b="b"/>
              <a:pathLst>
                <a:path w="587375" h="382269">
                  <a:moveTo>
                    <a:pt x="587248" y="230911"/>
                  </a:moveTo>
                  <a:lnTo>
                    <a:pt x="0" y="230911"/>
                  </a:lnTo>
                  <a:lnTo>
                    <a:pt x="0" y="381711"/>
                  </a:lnTo>
                  <a:lnTo>
                    <a:pt x="587248" y="381711"/>
                  </a:lnTo>
                  <a:lnTo>
                    <a:pt x="587248" y="230911"/>
                  </a:lnTo>
                  <a:close/>
                </a:path>
                <a:path w="587375" h="382269">
                  <a:moveTo>
                    <a:pt x="587248" y="0"/>
                  </a:moveTo>
                  <a:lnTo>
                    <a:pt x="0" y="0"/>
                  </a:lnTo>
                  <a:lnTo>
                    <a:pt x="0" y="150799"/>
                  </a:lnTo>
                  <a:lnTo>
                    <a:pt x="587248" y="150799"/>
                  </a:lnTo>
                  <a:lnTo>
                    <a:pt x="587248" y="0"/>
                  </a:lnTo>
                  <a:close/>
                </a:path>
              </a:pathLst>
            </a:custGeom>
            <a:solidFill>
              <a:srgbClr val="A521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56">
              <a:extLst>
                <a:ext uri="{FF2B5EF4-FFF2-40B4-BE49-F238E27FC236}">
                  <a16:creationId xmlns:a16="http://schemas.microsoft.com/office/drawing/2014/main" id="{5DB0987A-1D5B-4A48-8C06-CDF81C2D0476}"/>
                </a:ext>
              </a:extLst>
            </p:cNvPr>
            <p:cNvSpPr/>
            <p:nvPr/>
          </p:nvSpPr>
          <p:spPr>
            <a:xfrm>
              <a:off x="11053302" y="929052"/>
              <a:ext cx="587375" cy="80645"/>
            </a:xfrm>
            <a:custGeom>
              <a:avLst/>
              <a:gdLst/>
              <a:ahLst/>
              <a:cxnLst/>
              <a:rect l="l" t="t" r="r" b="b"/>
              <a:pathLst>
                <a:path w="587375" h="80644">
                  <a:moveTo>
                    <a:pt x="587238" y="0"/>
                  </a:moveTo>
                  <a:lnTo>
                    <a:pt x="0" y="0"/>
                  </a:lnTo>
                  <a:lnTo>
                    <a:pt x="0" y="80104"/>
                  </a:lnTo>
                  <a:lnTo>
                    <a:pt x="587238" y="80104"/>
                  </a:lnTo>
                  <a:lnTo>
                    <a:pt x="587238" y="0"/>
                  </a:lnTo>
                  <a:close/>
                </a:path>
              </a:pathLst>
            </a:custGeom>
            <a:solidFill>
              <a:srgbClr val="FFF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5060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B1D9E072-50E1-42FF-B9DB-045DD8364C08}"/>
              </a:ext>
            </a:extLst>
          </p:cNvPr>
          <p:cNvGrpSpPr/>
          <p:nvPr/>
        </p:nvGrpSpPr>
        <p:grpSpPr>
          <a:xfrm>
            <a:off x="9079025" y="1536876"/>
            <a:ext cx="2616835" cy="2616837"/>
            <a:chOff x="8548727" y="11135300"/>
            <a:chExt cx="2616835" cy="2616837"/>
          </a:xfrm>
        </p:grpSpPr>
        <p:sp>
          <p:nvSpPr>
            <p:cNvPr id="119" name="bg object 16">
              <a:extLst>
                <a:ext uri="{FF2B5EF4-FFF2-40B4-BE49-F238E27FC236}">
                  <a16:creationId xmlns:a16="http://schemas.microsoft.com/office/drawing/2014/main" id="{084883D2-5B2D-491A-A45B-7069671BADD3}"/>
                </a:ext>
              </a:extLst>
            </p:cNvPr>
            <p:cNvSpPr/>
            <p:nvPr/>
          </p:nvSpPr>
          <p:spPr>
            <a:xfrm>
              <a:off x="8548727" y="11135302"/>
              <a:ext cx="2616835" cy="2616835"/>
            </a:xfrm>
            <a:custGeom>
              <a:avLst/>
              <a:gdLst/>
              <a:ahLst/>
              <a:cxnLst/>
              <a:rect l="l" t="t" r="r" b="b"/>
              <a:pathLst>
                <a:path w="2616834" h="2616834">
                  <a:moveTo>
                    <a:pt x="1308238" y="0"/>
                  </a:moveTo>
                  <a:lnTo>
                    <a:pt x="1260278" y="862"/>
                  </a:lnTo>
                  <a:lnTo>
                    <a:pt x="1212753" y="3431"/>
                  </a:lnTo>
                  <a:lnTo>
                    <a:pt x="1165692" y="7676"/>
                  </a:lnTo>
                  <a:lnTo>
                    <a:pt x="1119125" y="13568"/>
                  </a:lnTo>
                  <a:lnTo>
                    <a:pt x="1073082" y="21077"/>
                  </a:lnTo>
                  <a:lnTo>
                    <a:pt x="1027591" y="30173"/>
                  </a:lnTo>
                  <a:lnTo>
                    <a:pt x="982684" y="40828"/>
                  </a:lnTo>
                  <a:lnTo>
                    <a:pt x="938388" y="53011"/>
                  </a:lnTo>
                  <a:lnTo>
                    <a:pt x="894735" y="66693"/>
                  </a:lnTo>
                  <a:lnTo>
                    <a:pt x="851753" y="81845"/>
                  </a:lnTo>
                  <a:lnTo>
                    <a:pt x="809471" y="98437"/>
                  </a:lnTo>
                  <a:lnTo>
                    <a:pt x="767921" y="116438"/>
                  </a:lnTo>
                  <a:lnTo>
                    <a:pt x="727130" y="135821"/>
                  </a:lnTo>
                  <a:lnTo>
                    <a:pt x="687129" y="156555"/>
                  </a:lnTo>
                  <a:lnTo>
                    <a:pt x="647947" y="178610"/>
                  </a:lnTo>
                  <a:lnTo>
                    <a:pt x="609613" y="201958"/>
                  </a:lnTo>
                  <a:lnTo>
                    <a:pt x="572158" y="226568"/>
                  </a:lnTo>
                  <a:lnTo>
                    <a:pt x="535611" y="252410"/>
                  </a:lnTo>
                  <a:lnTo>
                    <a:pt x="500001" y="279457"/>
                  </a:lnTo>
                  <a:lnTo>
                    <a:pt x="465358" y="307677"/>
                  </a:lnTo>
                  <a:lnTo>
                    <a:pt x="431712" y="337041"/>
                  </a:lnTo>
                  <a:lnTo>
                    <a:pt x="399091" y="367521"/>
                  </a:lnTo>
                  <a:lnTo>
                    <a:pt x="367526" y="399085"/>
                  </a:lnTo>
                  <a:lnTo>
                    <a:pt x="337047" y="431705"/>
                  </a:lnTo>
                  <a:lnTo>
                    <a:pt x="307682" y="465351"/>
                  </a:lnTo>
                  <a:lnTo>
                    <a:pt x="279461" y="499994"/>
                  </a:lnTo>
                  <a:lnTo>
                    <a:pt x="252415" y="535603"/>
                  </a:lnTo>
                  <a:lnTo>
                    <a:pt x="226571" y="572150"/>
                  </a:lnTo>
                  <a:lnTo>
                    <a:pt x="201961" y="609605"/>
                  </a:lnTo>
                  <a:lnTo>
                    <a:pt x="178613" y="647938"/>
                  </a:lnTo>
                  <a:lnTo>
                    <a:pt x="156557" y="687119"/>
                  </a:lnTo>
                  <a:lnTo>
                    <a:pt x="135823" y="727120"/>
                  </a:lnTo>
                  <a:lnTo>
                    <a:pt x="116441" y="767911"/>
                  </a:lnTo>
                  <a:lnTo>
                    <a:pt x="98438" y="809461"/>
                  </a:lnTo>
                  <a:lnTo>
                    <a:pt x="81847" y="851742"/>
                  </a:lnTo>
                  <a:lnTo>
                    <a:pt x="66695" y="894724"/>
                  </a:lnTo>
                  <a:lnTo>
                    <a:pt x="53012" y="938377"/>
                  </a:lnTo>
                  <a:lnTo>
                    <a:pt x="40829" y="982673"/>
                  </a:lnTo>
                  <a:lnTo>
                    <a:pt x="30174" y="1027580"/>
                  </a:lnTo>
                  <a:lnTo>
                    <a:pt x="21077" y="1073070"/>
                  </a:lnTo>
                  <a:lnTo>
                    <a:pt x="13568" y="1119113"/>
                  </a:lnTo>
                  <a:lnTo>
                    <a:pt x="7676" y="1165680"/>
                  </a:lnTo>
                  <a:lnTo>
                    <a:pt x="3431" y="1212741"/>
                  </a:lnTo>
                  <a:lnTo>
                    <a:pt x="862" y="1260266"/>
                  </a:lnTo>
                  <a:lnTo>
                    <a:pt x="0" y="1308226"/>
                  </a:lnTo>
                  <a:lnTo>
                    <a:pt x="862" y="1356186"/>
                  </a:lnTo>
                  <a:lnTo>
                    <a:pt x="3431" y="1403712"/>
                  </a:lnTo>
                  <a:lnTo>
                    <a:pt x="7676" y="1450772"/>
                  </a:lnTo>
                  <a:lnTo>
                    <a:pt x="13568" y="1497339"/>
                  </a:lnTo>
                  <a:lnTo>
                    <a:pt x="21077" y="1543382"/>
                  </a:lnTo>
                  <a:lnTo>
                    <a:pt x="30174" y="1588873"/>
                  </a:lnTo>
                  <a:lnTo>
                    <a:pt x="40829" y="1633780"/>
                  </a:lnTo>
                  <a:lnTo>
                    <a:pt x="53012" y="1678075"/>
                  </a:lnTo>
                  <a:lnTo>
                    <a:pt x="66695" y="1721728"/>
                  </a:lnTo>
                  <a:lnTo>
                    <a:pt x="81847" y="1764710"/>
                  </a:lnTo>
                  <a:lnTo>
                    <a:pt x="98438" y="1806991"/>
                  </a:lnTo>
                  <a:lnTo>
                    <a:pt x="116441" y="1848542"/>
                  </a:lnTo>
                  <a:lnTo>
                    <a:pt x="135823" y="1889332"/>
                  </a:lnTo>
                  <a:lnTo>
                    <a:pt x="156557" y="1929333"/>
                  </a:lnTo>
                  <a:lnTo>
                    <a:pt x="178613" y="1968515"/>
                  </a:lnTo>
                  <a:lnTo>
                    <a:pt x="201961" y="2006848"/>
                  </a:lnTo>
                  <a:lnTo>
                    <a:pt x="226571" y="2044302"/>
                  </a:lnTo>
                  <a:lnTo>
                    <a:pt x="252415" y="2080849"/>
                  </a:lnTo>
                  <a:lnTo>
                    <a:pt x="279461" y="2116459"/>
                  </a:lnTo>
                  <a:lnTo>
                    <a:pt x="307682" y="2151101"/>
                  </a:lnTo>
                  <a:lnTo>
                    <a:pt x="337047" y="2184747"/>
                  </a:lnTo>
                  <a:lnTo>
                    <a:pt x="367526" y="2217367"/>
                  </a:lnTo>
                  <a:lnTo>
                    <a:pt x="399091" y="2248932"/>
                  </a:lnTo>
                  <a:lnTo>
                    <a:pt x="431712" y="2279411"/>
                  </a:lnTo>
                  <a:lnTo>
                    <a:pt x="465358" y="2308775"/>
                  </a:lnTo>
                  <a:lnTo>
                    <a:pt x="500001" y="2336996"/>
                  </a:lnTo>
                  <a:lnTo>
                    <a:pt x="535611" y="2364042"/>
                  </a:lnTo>
                  <a:lnTo>
                    <a:pt x="572158" y="2389885"/>
                  </a:lnTo>
                  <a:lnTo>
                    <a:pt x="609613" y="2414495"/>
                  </a:lnTo>
                  <a:lnTo>
                    <a:pt x="647947" y="2437842"/>
                  </a:lnTo>
                  <a:lnTo>
                    <a:pt x="687129" y="2459898"/>
                  </a:lnTo>
                  <a:lnTo>
                    <a:pt x="727130" y="2480631"/>
                  </a:lnTo>
                  <a:lnTo>
                    <a:pt x="767921" y="2500014"/>
                  </a:lnTo>
                  <a:lnTo>
                    <a:pt x="809471" y="2518016"/>
                  </a:lnTo>
                  <a:lnTo>
                    <a:pt x="851753" y="2534607"/>
                  </a:lnTo>
                  <a:lnTo>
                    <a:pt x="894735" y="2549759"/>
                  </a:lnTo>
                  <a:lnTo>
                    <a:pt x="938388" y="2563441"/>
                  </a:lnTo>
                  <a:lnTo>
                    <a:pt x="982684" y="2575624"/>
                  </a:lnTo>
                  <a:lnTo>
                    <a:pt x="1027591" y="2586279"/>
                  </a:lnTo>
                  <a:lnTo>
                    <a:pt x="1073082" y="2595376"/>
                  </a:lnTo>
                  <a:lnTo>
                    <a:pt x="1119125" y="2602885"/>
                  </a:lnTo>
                  <a:lnTo>
                    <a:pt x="1165692" y="2608777"/>
                  </a:lnTo>
                  <a:lnTo>
                    <a:pt x="1212753" y="2613021"/>
                  </a:lnTo>
                  <a:lnTo>
                    <a:pt x="1260278" y="2615590"/>
                  </a:lnTo>
                  <a:lnTo>
                    <a:pt x="1308238" y="2616453"/>
                  </a:lnTo>
                  <a:lnTo>
                    <a:pt x="1356198" y="2615590"/>
                  </a:lnTo>
                  <a:lnTo>
                    <a:pt x="1403724" y="2613021"/>
                  </a:lnTo>
                  <a:lnTo>
                    <a:pt x="1450784" y="2608777"/>
                  </a:lnTo>
                  <a:lnTo>
                    <a:pt x="1497351" y="2602885"/>
                  </a:lnTo>
                  <a:lnTo>
                    <a:pt x="1543394" y="2595376"/>
                  </a:lnTo>
                  <a:lnTo>
                    <a:pt x="1588884" y="2586279"/>
                  </a:lnTo>
                  <a:lnTo>
                    <a:pt x="1633792" y="2575624"/>
                  </a:lnTo>
                  <a:lnTo>
                    <a:pt x="1678087" y="2563441"/>
                  </a:lnTo>
                  <a:lnTo>
                    <a:pt x="1721740" y="2549759"/>
                  </a:lnTo>
                  <a:lnTo>
                    <a:pt x="1764722" y="2534607"/>
                  </a:lnTo>
                  <a:lnTo>
                    <a:pt x="1807003" y="2518016"/>
                  </a:lnTo>
                  <a:lnTo>
                    <a:pt x="1848554" y="2500014"/>
                  </a:lnTo>
                  <a:lnTo>
                    <a:pt x="1889344" y="2480631"/>
                  </a:lnTo>
                  <a:lnTo>
                    <a:pt x="1929345" y="2459898"/>
                  </a:lnTo>
                  <a:lnTo>
                    <a:pt x="1968527" y="2437842"/>
                  </a:lnTo>
                  <a:lnTo>
                    <a:pt x="2006860" y="2414495"/>
                  </a:lnTo>
                  <a:lnTo>
                    <a:pt x="2044314" y="2389885"/>
                  </a:lnTo>
                  <a:lnTo>
                    <a:pt x="2080861" y="2364042"/>
                  </a:lnTo>
                  <a:lnTo>
                    <a:pt x="2116471" y="2336996"/>
                  </a:lnTo>
                  <a:lnTo>
                    <a:pt x="2151113" y="2308775"/>
                  </a:lnTo>
                  <a:lnTo>
                    <a:pt x="2184759" y="2279411"/>
                  </a:lnTo>
                  <a:lnTo>
                    <a:pt x="2217379" y="2248932"/>
                  </a:lnTo>
                  <a:lnTo>
                    <a:pt x="2248944" y="2217367"/>
                  </a:lnTo>
                  <a:lnTo>
                    <a:pt x="2279423" y="2184747"/>
                  </a:lnTo>
                  <a:lnTo>
                    <a:pt x="2308787" y="2151101"/>
                  </a:lnTo>
                  <a:lnTo>
                    <a:pt x="2337008" y="2116459"/>
                  </a:lnTo>
                  <a:lnTo>
                    <a:pt x="2364054" y="2080849"/>
                  </a:lnTo>
                  <a:lnTo>
                    <a:pt x="2389897" y="2044302"/>
                  </a:lnTo>
                  <a:lnTo>
                    <a:pt x="2414507" y="2006848"/>
                  </a:lnTo>
                  <a:lnTo>
                    <a:pt x="2437854" y="1968515"/>
                  </a:lnTo>
                  <a:lnTo>
                    <a:pt x="2459910" y="1929333"/>
                  </a:lnTo>
                  <a:lnTo>
                    <a:pt x="2480643" y="1889332"/>
                  </a:lnTo>
                  <a:lnTo>
                    <a:pt x="2500026" y="1848542"/>
                  </a:lnTo>
                  <a:lnTo>
                    <a:pt x="2518028" y="1806991"/>
                  </a:lnTo>
                  <a:lnTo>
                    <a:pt x="2534619" y="1764710"/>
                  </a:lnTo>
                  <a:lnTo>
                    <a:pt x="2549771" y="1721728"/>
                  </a:lnTo>
                  <a:lnTo>
                    <a:pt x="2563453" y="1678075"/>
                  </a:lnTo>
                  <a:lnTo>
                    <a:pt x="2575636" y="1633780"/>
                  </a:lnTo>
                  <a:lnTo>
                    <a:pt x="2586291" y="1588873"/>
                  </a:lnTo>
                  <a:lnTo>
                    <a:pt x="2595388" y="1543382"/>
                  </a:lnTo>
                  <a:lnTo>
                    <a:pt x="2602897" y="1497339"/>
                  </a:lnTo>
                  <a:lnTo>
                    <a:pt x="2608788" y="1450772"/>
                  </a:lnTo>
                  <a:lnTo>
                    <a:pt x="2613033" y="1403712"/>
                  </a:lnTo>
                  <a:lnTo>
                    <a:pt x="2615602" y="1356186"/>
                  </a:lnTo>
                  <a:lnTo>
                    <a:pt x="2616465" y="1308226"/>
                  </a:lnTo>
                  <a:lnTo>
                    <a:pt x="2615602" y="1260266"/>
                  </a:lnTo>
                  <a:lnTo>
                    <a:pt x="2613033" y="1212741"/>
                  </a:lnTo>
                  <a:lnTo>
                    <a:pt x="2608788" y="1165680"/>
                  </a:lnTo>
                  <a:lnTo>
                    <a:pt x="2602897" y="1119113"/>
                  </a:lnTo>
                  <a:lnTo>
                    <a:pt x="2595388" y="1073070"/>
                  </a:lnTo>
                  <a:lnTo>
                    <a:pt x="2586291" y="1027580"/>
                  </a:lnTo>
                  <a:lnTo>
                    <a:pt x="2575636" y="982673"/>
                  </a:lnTo>
                  <a:lnTo>
                    <a:pt x="2563453" y="938377"/>
                  </a:lnTo>
                  <a:lnTo>
                    <a:pt x="2549771" y="894724"/>
                  </a:lnTo>
                  <a:lnTo>
                    <a:pt x="2534619" y="851742"/>
                  </a:lnTo>
                  <a:lnTo>
                    <a:pt x="2518028" y="809461"/>
                  </a:lnTo>
                  <a:lnTo>
                    <a:pt x="2500026" y="767911"/>
                  </a:lnTo>
                  <a:lnTo>
                    <a:pt x="2480643" y="727120"/>
                  </a:lnTo>
                  <a:lnTo>
                    <a:pt x="2459910" y="687119"/>
                  </a:lnTo>
                  <a:lnTo>
                    <a:pt x="2437854" y="647938"/>
                  </a:lnTo>
                  <a:lnTo>
                    <a:pt x="2414507" y="609605"/>
                  </a:lnTo>
                  <a:lnTo>
                    <a:pt x="2389897" y="572150"/>
                  </a:lnTo>
                  <a:lnTo>
                    <a:pt x="2364054" y="535603"/>
                  </a:lnTo>
                  <a:lnTo>
                    <a:pt x="2337008" y="499994"/>
                  </a:lnTo>
                  <a:lnTo>
                    <a:pt x="2308787" y="465351"/>
                  </a:lnTo>
                  <a:lnTo>
                    <a:pt x="2279423" y="431705"/>
                  </a:lnTo>
                  <a:lnTo>
                    <a:pt x="2248944" y="399085"/>
                  </a:lnTo>
                  <a:lnTo>
                    <a:pt x="2217379" y="367521"/>
                  </a:lnTo>
                  <a:lnTo>
                    <a:pt x="2184759" y="337041"/>
                  </a:lnTo>
                  <a:lnTo>
                    <a:pt x="2151113" y="307677"/>
                  </a:lnTo>
                  <a:lnTo>
                    <a:pt x="2116471" y="279457"/>
                  </a:lnTo>
                  <a:lnTo>
                    <a:pt x="2080861" y="252410"/>
                  </a:lnTo>
                  <a:lnTo>
                    <a:pt x="2044314" y="226568"/>
                  </a:lnTo>
                  <a:lnTo>
                    <a:pt x="2006860" y="201958"/>
                  </a:lnTo>
                  <a:lnTo>
                    <a:pt x="1968527" y="178610"/>
                  </a:lnTo>
                  <a:lnTo>
                    <a:pt x="1929345" y="156555"/>
                  </a:lnTo>
                  <a:lnTo>
                    <a:pt x="1889344" y="135821"/>
                  </a:lnTo>
                  <a:lnTo>
                    <a:pt x="1848554" y="116438"/>
                  </a:lnTo>
                  <a:lnTo>
                    <a:pt x="1807003" y="98437"/>
                  </a:lnTo>
                  <a:lnTo>
                    <a:pt x="1764722" y="81845"/>
                  </a:lnTo>
                  <a:lnTo>
                    <a:pt x="1721740" y="66693"/>
                  </a:lnTo>
                  <a:lnTo>
                    <a:pt x="1678087" y="53011"/>
                  </a:lnTo>
                  <a:lnTo>
                    <a:pt x="1633792" y="40828"/>
                  </a:lnTo>
                  <a:lnTo>
                    <a:pt x="1588884" y="30173"/>
                  </a:lnTo>
                  <a:lnTo>
                    <a:pt x="1543394" y="21077"/>
                  </a:lnTo>
                  <a:lnTo>
                    <a:pt x="1497351" y="13568"/>
                  </a:lnTo>
                  <a:lnTo>
                    <a:pt x="1450784" y="7676"/>
                  </a:lnTo>
                  <a:lnTo>
                    <a:pt x="1403724" y="3431"/>
                  </a:lnTo>
                  <a:lnTo>
                    <a:pt x="1356198" y="862"/>
                  </a:lnTo>
                  <a:lnTo>
                    <a:pt x="1308238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bg object 17">
              <a:extLst>
                <a:ext uri="{FF2B5EF4-FFF2-40B4-BE49-F238E27FC236}">
                  <a16:creationId xmlns:a16="http://schemas.microsoft.com/office/drawing/2014/main" id="{1213E97A-185B-4371-A73A-37A001905A0E}"/>
                </a:ext>
              </a:extLst>
            </p:cNvPr>
            <p:cNvSpPr/>
            <p:nvPr/>
          </p:nvSpPr>
          <p:spPr>
            <a:xfrm>
              <a:off x="8555960" y="11135300"/>
              <a:ext cx="1301115" cy="1310005"/>
            </a:xfrm>
            <a:custGeom>
              <a:avLst/>
              <a:gdLst/>
              <a:ahLst/>
              <a:cxnLst/>
              <a:rect l="l" t="t" r="r" b="b"/>
              <a:pathLst>
                <a:path w="1301115" h="1310004">
                  <a:moveTo>
                    <a:pt x="1301003" y="0"/>
                  </a:moveTo>
                  <a:lnTo>
                    <a:pt x="1294107" y="27"/>
                  </a:lnTo>
                  <a:lnTo>
                    <a:pt x="1271296" y="394"/>
                  </a:lnTo>
                  <a:lnTo>
                    <a:pt x="1269207" y="394"/>
                  </a:lnTo>
                  <a:lnTo>
                    <a:pt x="1217819" y="2601"/>
                  </a:lnTo>
                  <a:lnTo>
                    <a:pt x="1168998" y="6576"/>
                  </a:lnTo>
                  <a:lnTo>
                    <a:pt x="1120700" y="12322"/>
                  </a:lnTo>
                  <a:lnTo>
                    <a:pt x="1072956" y="19806"/>
                  </a:lnTo>
                  <a:lnTo>
                    <a:pt x="1025800" y="28996"/>
                  </a:lnTo>
                  <a:lnTo>
                    <a:pt x="979264" y="39858"/>
                  </a:lnTo>
                  <a:lnTo>
                    <a:pt x="933381" y="52359"/>
                  </a:lnTo>
                  <a:lnTo>
                    <a:pt x="888185" y="66468"/>
                  </a:lnTo>
                  <a:lnTo>
                    <a:pt x="843706" y="82150"/>
                  </a:lnTo>
                  <a:lnTo>
                    <a:pt x="799980" y="99374"/>
                  </a:lnTo>
                  <a:lnTo>
                    <a:pt x="757037" y="118107"/>
                  </a:lnTo>
                  <a:lnTo>
                    <a:pt x="714911" y="138316"/>
                  </a:lnTo>
                  <a:lnTo>
                    <a:pt x="673635" y="159968"/>
                  </a:lnTo>
                  <a:lnTo>
                    <a:pt x="633241" y="183030"/>
                  </a:lnTo>
                  <a:lnTo>
                    <a:pt x="593762" y="207470"/>
                  </a:lnTo>
                  <a:lnTo>
                    <a:pt x="555231" y="233255"/>
                  </a:lnTo>
                  <a:lnTo>
                    <a:pt x="517681" y="260352"/>
                  </a:lnTo>
                  <a:lnTo>
                    <a:pt x="481144" y="288728"/>
                  </a:lnTo>
                  <a:lnTo>
                    <a:pt x="445653" y="318351"/>
                  </a:lnTo>
                  <a:lnTo>
                    <a:pt x="411241" y="349188"/>
                  </a:lnTo>
                  <a:lnTo>
                    <a:pt x="377941" y="381206"/>
                  </a:lnTo>
                  <a:lnTo>
                    <a:pt x="345785" y="414372"/>
                  </a:lnTo>
                  <a:lnTo>
                    <a:pt x="314806" y="448654"/>
                  </a:lnTo>
                  <a:lnTo>
                    <a:pt x="285037" y="484019"/>
                  </a:lnTo>
                  <a:lnTo>
                    <a:pt x="256511" y="520433"/>
                  </a:lnTo>
                  <a:lnTo>
                    <a:pt x="229260" y="557865"/>
                  </a:lnTo>
                  <a:lnTo>
                    <a:pt x="203317" y="596282"/>
                  </a:lnTo>
                  <a:lnTo>
                    <a:pt x="178715" y="635650"/>
                  </a:lnTo>
                  <a:lnTo>
                    <a:pt x="155486" y="675937"/>
                  </a:lnTo>
                  <a:lnTo>
                    <a:pt x="133664" y="717110"/>
                  </a:lnTo>
                  <a:lnTo>
                    <a:pt x="113281" y="759137"/>
                  </a:lnTo>
                  <a:lnTo>
                    <a:pt x="94370" y="801985"/>
                  </a:lnTo>
                  <a:lnTo>
                    <a:pt x="76964" y="845620"/>
                  </a:lnTo>
                  <a:lnTo>
                    <a:pt x="61095" y="890011"/>
                  </a:lnTo>
                  <a:lnTo>
                    <a:pt x="46796" y="935124"/>
                  </a:lnTo>
                  <a:lnTo>
                    <a:pt x="34100" y="980927"/>
                  </a:lnTo>
                  <a:lnTo>
                    <a:pt x="23040" y="1027387"/>
                  </a:lnTo>
                  <a:lnTo>
                    <a:pt x="13648" y="1074471"/>
                  </a:lnTo>
                  <a:lnTo>
                    <a:pt x="5957" y="1122147"/>
                  </a:lnTo>
                  <a:lnTo>
                    <a:pt x="0" y="1170381"/>
                  </a:lnTo>
                  <a:lnTo>
                    <a:pt x="1301003" y="1309838"/>
                  </a:lnTo>
                  <a:lnTo>
                    <a:pt x="1301003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17,000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57,000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78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74,000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50%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6.7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49217" y="2866567"/>
            <a:ext cx="78455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3.0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19637" y="3883025"/>
            <a:ext cx="739272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358741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68729" y="3914628"/>
            <a:ext cx="636909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358741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58585" y="2849474"/>
            <a:ext cx="841536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218*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8405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64801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284227"/>
            <a:ext cx="1835785" cy="1335210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  <a:spcBef>
                <a:spcPts val="475"/>
              </a:spcBef>
            </a:pP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NO DATA</a:t>
            </a:r>
            <a:endParaRPr lang="en-GB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1" name="object 2">
            <a:extLst>
              <a:ext uri="{FF2B5EF4-FFF2-40B4-BE49-F238E27FC236}">
                <a16:creationId xmlns:a16="http://schemas.microsoft.com/office/drawing/2014/main" id="{0F38554B-79EE-43AE-9D4D-F38CC6C2E395}"/>
              </a:ext>
            </a:extLst>
          </p:cNvPr>
          <p:cNvSpPr txBox="1"/>
          <p:nvPr/>
        </p:nvSpPr>
        <p:spPr>
          <a:xfrm>
            <a:off x="12764368" y="404879"/>
            <a:ext cx="1713864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5" dirty="0">
                <a:solidFill>
                  <a:srgbClr val="173B66"/>
                </a:solidFill>
                <a:latin typeface="Open Sans"/>
                <a:cs typeface="Open Sans"/>
              </a:rPr>
              <a:t>LATVIA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22" name="object 154">
            <a:extLst>
              <a:ext uri="{FF2B5EF4-FFF2-40B4-BE49-F238E27FC236}">
                <a16:creationId xmlns:a16="http://schemas.microsoft.com/office/drawing/2014/main" id="{31A48189-DA54-4AEA-85D9-5CC0BD302005}"/>
              </a:ext>
            </a:extLst>
          </p:cNvPr>
          <p:cNvGrpSpPr/>
          <p:nvPr/>
        </p:nvGrpSpPr>
        <p:grpSpPr>
          <a:xfrm>
            <a:off x="11974403" y="530696"/>
            <a:ext cx="587375" cy="382270"/>
            <a:chOff x="11053302" y="778252"/>
            <a:chExt cx="587375" cy="382270"/>
          </a:xfrm>
        </p:grpSpPr>
        <p:sp>
          <p:nvSpPr>
            <p:cNvPr id="123" name="object 155">
              <a:extLst>
                <a:ext uri="{FF2B5EF4-FFF2-40B4-BE49-F238E27FC236}">
                  <a16:creationId xmlns:a16="http://schemas.microsoft.com/office/drawing/2014/main" id="{C5B77063-9AB9-4596-AC1C-B28D6AFCDBEC}"/>
                </a:ext>
              </a:extLst>
            </p:cNvPr>
            <p:cNvSpPr/>
            <p:nvPr/>
          </p:nvSpPr>
          <p:spPr>
            <a:xfrm>
              <a:off x="11053293" y="778255"/>
              <a:ext cx="587375" cy="382270"/>
            </a:xfrm>
            <a:custGeom>
              <a:avLst/>
              <a:gdLst/>
              <a:ahLst/>
              <a:cxnLst/>
              <a:rect l="l" t="t" r="r" b="b"/>
              <a:pathLst>
                <a:path w="587375" h="382269">
                  <a:moveTo>
                    <a:pt x="587248" y="230911"/>
                  </a:moveTo>
                  <a:lnTo>
                    <a:pt x="0" y="230911"/>
                  </a:lnTo>
                  <a:lnTo>
                    <a:pt x="0" y="381711"/>
                  </a:lnTo>
                  <a:lnTo>
                    <a:pt x="587248" y="381711"/>
                  </a:lnTo>
                  <a:lnTo>
                    <a:pt x="587248" y="230911"/>
                  </a:lnTo>
                  <a:close/>
                </a:path>
                <a:path w="587375" h="382269">
                  <a:moveTo>
                    <a:pt x="587248" y="0"/>
                  </a:moveTo>
                  <a:lnTo>
                    <a:pt x="0" y="0"/>
                  </a:lnTo>
                  <a:lnTo>
                    <a:pt x="0" y="150799"/>
                  </a:lnTo>
                  <a:lnTo>
                    <a:pt x="587248" y="150799"/>
                  </a:lnTo>
                  <a:lnTo>
                    <a:pt x="587248" y="0"/>
                  </a:lnTo>
                  <a:close/>
                </a:path>
              </a:pathLst>
            </a:custGeom>
            <a:solidFill>
              <a:srgbClr val="A521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56">
              <a:extLst>
                <a:ext uri="{FF2B5EF4-FFF2-40B4-BE49-F238E27FC236}">
                  <a16:creationId xmlns:a16="http://schemas.microsoft.com/office/drawing/2014/main" id="{02820A6A-9864-4F1F-AE77-567C37AC4479}"/>
                </a:ext>
              </a:extLst>
            </p:cNvPr>
            <p:cNvSpPr/>
            <p:nvPr/>
          </p:nvSpPr>
          <p:spPr>
            <a:xfrm>
              <a:off x="11053302" y="929052"/>
              <a:ext cx="587375" cy="80645"/>
            </a:xfrm>
            <a:custGeom>
              <a:avLst/>
              <a:gdLst/>
              <a:ahLst/>
              <a:cxnLst/>
              <a:rect l="l" t="t" r="r" b="b"/>
              <a:pathLst>
                <a:path w="587375" h="80644">
                  <a:moveTo>
                    <a:pt x="587238" y="0"/>
                  </a:moveTo>
                  <a:lnTo>
                    <a:pt x="0" y="0"/>
                  </a:lnTo>
                  <a:lnTo>
                    <a:pt x="0" y="80104"/>
                  </a:lnTo>
                  <a:lnTo>
                    <a:pt x="587238" y="80104"/>
                  </a:lnTo>
                  <a:lnTo>
                    <a:pt x="587238" y="0"/>
                  </a:lnTo>
                  <a:close/>
                </a:path>
              </a:pathLst>
            </a:custGeom>
            <a:solidFill>
              <a:srgbClr val="FFF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" name="object 153">
            <a:extLst>
              <a:ext uri="{FF2B5EF4-FFF2-40B4-BE49-F238E27FC236}">
                <a16:creationId xmlns:a16="http://schemas.microsoft.com/office/drawing/2014/main" id="{ADBBE1EF-C9F8-4669-9C4D-12928ACBC13F}"/>
              </a:ext>
            </a:extLst>
          </p:cNvPr>
          <p:cNvSpPr/>
          <p:nvPr/>
        </p:nvSpPr>
        <p:spPr>
          <a:xfrm rot="1492809">
            <a:off x="2374003" y="2889585"/>
            <a:ext cx="1809767" cy="797459"/>
          </a:xfrm>
          <a:custGeom>
            <a:avLst/>
            <a:gdLst/>
            <a:ahLst/>
            <a:cxnLst/>
            <a:rect l="l" t="t" r="r" b="b"/>
            <a:pathLst>
              <a:path w="2096770" h="923925">
                <a:moveTo>
                  <a:pt x="1216504" y="0"/>
                </a:moveTo>
                <a:lnTo>
                  <a:pt x="1148757" y="7951"/>
                </a:lnTo>
                <a:lnTo>
                  <a:pt x="1100210" y="20321"/>
                </a:lnTo>
                <a:lnTo>
                  <a:pt x="1000249" y="60188"/>
                </a:lnTo>
                <a:lnTo>
                  <a:pt x="968215" y="70015"/>
                </a:lnTo>
                <a:lnTo>
                  <a:pt x="964048" y="126204"/>
                </a:lnTo>
                <a:lnTo>
                  <a:pt x="990757" y="247943"/>
                </a:lnTo>
                <a:lnTo>
                  <a:pt x="991712" y="307069"/>
                </a:lnTo>
                <a:lnTo>
                  <a:pt x="972334" y="351891"/>
                </a:lnTo>
                <a:lnTo>
                  <a:pt x="937040" y="388403"/>
                </a:lnTo>
                <a:lnTo>
                  <a:pt x="892576" y="416438"/>
                </a:lnTo>
                <a:lnTo>
                  <a:pt x="845688" y="435793"/>
                </a:lnTo>
                <a:lnTo>
                  <a:pt x="786323" y="444079"/>
                </a:lnTo>
                <a:lnTo>
                  <a:pt x="759936" y="439386"/>
                </a:lnTo>
                <a:lnTo>
                  <a:pt x="730421" y="431052"/>
                </a:lnTo>
                <a:lnTo>
                  <a:pt x="690756" y="415172"/>
                </a:lnTo>
                <a:lnTo>
                  <a:pt x="668930" y="395997"/>
                </a:lnTo>
                <a:lnTo>
                  <a:pt x="634305" y="332847"/>
                </a:lnTo>
                <a:lnTo>
                  <a:pt x="601577" y="288622"/>
                </a:lnTo>
                <a:lnTo>
                  <a:pt x="561352" y="249053"/>
                </a:lnTo>
                <a:lnTo>
                  <a:pt x="476173" y="177330"/>
                </a:lnTo>
                <a:lnTo>
                  <a:pt x="442527" y="140269"/>
                </a:lnTo>
                <a:lnTo>
                  <a:pt x="275118" y="188375"/>
                </a:lnTo>
                <a:lnTo>
                  <a:pt x="220839" y="211466"/>
                </a:lnTo>
                <a:lnTo>
                  <a:pt x="179551" y="244492"/>
                </a:lnTo>
                <a:lnTo>
                  <a:pt x="148113" y="288849"/>
                </a:lnTo>
                <a:lnTo>
                  <a:pt x="123434" y="345933"/>
                </a:lnTo>
                <a:lnTo>
                  <a:pt x="113237" y="393060"/>
                </a:lnTo>
                <a:lnTo>
                  <a:pt x="107434" y="415901"/>
                </a:lnTo>
                <a:lnTo>
                  <a:pt x="95793" y="439028"/>
                </a:lnTo>
                <a:lnTo>
                  <a:pt x="77549" y="458980"/>
                </a:lnTo>
                <a:lnTo>
                  <a:pt x="35544" y="492065"/>
                </a:lnTo>
                <a:lnTo>
                  <a:pt x="19641" y="511790"/>
                </a:lnTo>
                <a:lnTo>
                  <a:pt x="2376" y="570880"/>
                </a:lnTo>
                <a:lnTo>
                  <a:pt x="0" y="642077"/>
                </a:lnTo>
                <a:lnTo>
                  <a:pt x="14124" y="775529"/>
                </a:lnTo>
                <a:lnTo>
                  <a:pt x="123207" y="719340"/>
                </a:lnTo>
                <a:lnTo>
                  <a:pt x="237018" y="674912"/>
                </a:lnTo>
                <a:lnTo>
                  <a:pt x="295105" y="662292"/>
                </a:lnTo>
                <a:lnTo>
                  <a:pt x="349169" y="659462"/>
                </a:lnTo>
                <a:lnTo>
                  <a:pt x="960788" y="703508"/>
                </a:lnTo>
                <a:lnTo>
                  <a:pt x="992608" y="700929"/>
                </a:lnTo>
                <a:lnTo>
                  <a:pt x="1020296" y="695043"/>
                </a:lnTo>
                <a:lnTo>
                  <a:pt x="1039926" y="685443"/>
                </a:lnTo>
                <a:lnTo>
                  <a:pt x="1078145" y="661659"/>
                </a:lnTo>
                <a:lnTo>
                  <a:pt x="1099458" y="656513"/>
                </a:lnTo>
                <a:lnTo>
                  <a:pt x="1126179" y="659151"/>
                </a:lnTo>
                <a:lnTo>
                  <a:pt x="1138776" y="668608"/>
                </a:lnTo>
                <a:lnTo>
                  <a:pt x="1148722" y="684154"/>
                </a:lnTo>
                <a:lnTo>
                  <a:pt x="1167491" y="704977"/>
                </a:lnTo>
                <a:lnTo>
                  <a:pt x="1186392" y="719448"/>
                </a:lnTo>
                <a:lnTo>
                  <a:pt x="1203573" y="728367"/>
                </a:lnTo>
                <a:lnTo>
                  <a:pt x="1222749" y="734182"/>
                </a:lnTo>
                <a:lnTo>
                  <a:pt x="1305958" y="752605"/>
                </a:lnTo>
                <a:lnTo>
                  <a:pt x="1357299" y="769201"/>
                </a:lnTo>
                <a:lnTo>
                  <a:pt x="1406384" y="791839"/>
                </a:lnTo>
                <a:lnTo>
                  <a:pt x="1457928" y="823193"/>
                </a:lnTo>
                <a:lnTo>
                  <a:pt x="1537352" y="885149"/>
                </a:lnTo>
                <a:lnTo>
                  <a:pt x="1578795" y="909865"/>
                </a:lnTo>
                <a:lnTo>
                  <a:pt x="1629540" y="923631"/>
                </a:lnTo>
                <a:lnTo>
                  <a:pt x="1663258" y="911787"/>
                </a:lnTo>
                <a:lnTo>
                  <a:pt x="1718456" y="880003"/>
                </a:lnTo>
                <a:lnTo>
                  <a:pt x="1748724" y="866738"/>
                </a:lnTo>
                <a:lnTo>
                  <a:pt x="1780316" y="863431"/>
                </a:lnTo>
                <a:lnTo>
                  <a:pt x="1846666" y="873950"/>
                </a:lnTo>
                <a:lnTo>
                  <a:pt x="1879274" y="873245"/>
                </a:lnTo>
                <a:lnTo>
                  <a:pt x="1906783" y="865795"/>
                </a:lnTo>
                <a:lnTo>
                  <a:pt x="1922986" y="855908"/>
                </a:lnTo>
                <a:lnTo>
                  <a:pt x="1956179" y="817534"/>
                </a:lnTo>
                <a:lnTo>
                  <a:pt x="1981909" y="792663"/>
                </a:lnTo>
                <a:lnTo>
                  <a:pt x="2012988" y="770132"/>
                </a:lnTo>
                <a:lnTo>
                  <a:pt x="2047160" y="754121"/>
                </a:lnTo>
                <a:lnTo>
                  <a:pt x="2082180" y="748844"/>
                </a:lnTo>
                <a:lnTo>
                  <a:pt x="2084771" y="742766"/>
                </a:lnTo>
                <a:lnTo>
                  <a:pt x="2084723" y="742134"/>
                </a:lnTo>
                <a:lnTo>
                  <a:pt x="2089583" y="731519"/>
                </a:lnTo>
                <a:lnTo>
                  <a:pt x="2094657" y="717048"/>
                </a:lnTo>
                <a:lnTo>
                  <a:pt x="2096675" y="702386"/>
                </a:lnTo>
                <a:lnTo>
                  <a:pt x="2095684" y="687592"/>
                </a:lnTo>
                <a:lnTo>
                  <a:pt x="2086562" y="654758"/>
                </a:lnTo>
                <a:lnTo>
                  <a:pt x="2079899" y="637230"/>
                </a:lnTo>
                <a:lnTo>
                  <a:pt x="2068330" y="604909"/>
                </a:lnTo>
                <a:lnTo>
                  <a:pt x="2024558" y="545997"/>
                </a:lnTo>
                <a:lnTo>
                  <a:pt x="2006147" y="516052"/>
                </a:lnTo>
                <a:lnTo>
                  <a:pt x="2004822" y="505151"/>
                </a:lnTo>
                <a:lnTo>
                  <a:pt x="2000380" y="496340"/>
                </a:lnTo>
                <a:lnTo>
                  <a:pt x="1992941" y="489737"/>
                </a:lnTo>
                <a:lnTo>
                  <a:pt x="1982637" y="485498"/>
                </a:lnTo>
                <a:lnTo>
                  <a:pt x="1938854" y="494143"/>
                </a:lnTo>
                <a:lnTo>
                  <a:pt x="1937039" y="489522"/>
                </a:lnTo>
                <a:lnTo>
                  <a:pt x="1937588" y="483492"/>
                </a:lnTo>
                <a:lnTo>
                  <a:pt x="1940203" y="476579"/>
                </a:lnTo>
                <a:lnTo>
                  <a:pt x="1944549" y="469284"/>
                </a:lnTo>
                <a:lnTo>
                  <a:pt x="1949265" y="460377"/>
                </a:lnTo>
                <a:lnTo>
                  <a:pt x="1952740" y="451087"/>
                </a:lnTo>
                <a:lnTo>
                  <a:pt x="1954961" y="441464"/>
                </a:lnTo>
                <a:lnTo>
                  <a:pt x="1955892" y="431542"/>
                </a:lnTo>
                <a:lnTo>
                  <a:pt x="1958280" y="415351"/>
                </a:lnTo>
                <a:lnTo>
                  <a:pt x="1964071" y="400439"/>
                </a:lnTo>
                <a:lnTo>
                  <a:pt x="1973074" y="387197"/>
                </a:lnTo>
                <a:lnTo>
                  <a:pt x="1985109" y="376022"/>
                </a:lnTo>
                <a:lnTo>
                  <a:pt x="1988166" y="367508"/>
                </a:lnTo>
                <a:lnTo>
                  <a:pt x="1990327" y="358768"/>
                </a:lnTo>
                <a:lnTo>
                  <a:pt x="1991616" y="349837"/>
                </a:lnTo>
                <a:lnTo>
                  <a:pt x="1991986" y="340751"/>
                </a:lnTo>
                <a:lnTo>
                  <a:pt x="1989192" y="320871"/>
                </a:lnTo>
                <a:lnTo>
                  <a:pt x="1930114" y="274748"/>
                </a:lnTo>
                <a:lnTo>
                  <a:pt x="1904419" y="251238"/>
                </a:lnTo>
                <a:lnTo>
                  <a:pt x="1884671" y="220445"/>
                </a:lnTo>
                <a:lnTo>
                  <a:pt x="1850391" y="218678"/>
                </a:lnTo>
                <a:lnTo>
                  <a:pt x="1817330" y="214726"/>
                </a:lnTo>
                <a:lnTo>
                  <a:pt x="1758228" y="190930"/>
                </a:lnTo>
                <a:lnTo>
                  <a:pt x="1728366" y="183539"/>
                </a:lnTo>
                <a:lnTo>
                  <a:pt x="1695508" y="187670"/>
                </a:lnTo>
                <a:lnTo>
                  <a:pt x="1630113" y="211431"/>
                </a:lnTo>
                <a:lnTo>
                  <a:pt x="1596395" y="213019"/>
                </a:lnTo>
                <a:lnTo>
                  <a:pt x="1559226" y="197676"/>
                </a:lnTo>
                <a:lnTo>
                  <a:pt x="1527944" y="171325"/>
                </a:lnTo>
                <a:lnTo>
                  <a:pt x="1471134" y="112437"/>
                </a:lnTo>
                <a:lnTo>
                  <a:pt x="1451469" y="96581"/>
                </a:lnTo>
                <a:lnTo>
                  <a:pt x="1432687" y="83602"/>
                </a:lnTo>
                <a:lnTo>
                  <a:pt x="1411852" y="72212"/>
                </a:lnTo>
                <a:lnTo>
                  <a:pt x="1251619" y="3713"/>
                </a:lnTo>
                <a:lnTo>
                  <a:pt x="1216504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6" name="object 8">
            <a:extLst>
              <a:ext uri="{FF2B5EF4-FFF2-40B4-BE49-F238E27FC236}">
                <a16:creationId xmlns:a16="http://schemas.microsoft.com/office/drawing/2014/main" id="{30AE4674-96BC-4B73-A79C-E35E2ED36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582987"/>
              </p:ext>
            </p:extLst>
          </p:nvPr>
        </p:nvGraphicFramePr>
        <p:xfrm>
          <a:off x="10098900" y="7891172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7" name="object 9">
            <a:extLst>
              <a:ext uri="{FF2B5EF4-FFF2-40B4-BE49-F238E27FC236}">
                <a16:creationId xmlns:a16="http://schemas.microsoft.com/office/drawing/2014/main" id="{65870DCC-B369-445B-BE03-379AD43B7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89687"/>
              </p:ext>
            </p:extLst>
          </p:nvPr>
        </p:nvGraphicFramePr>
        <p:xfrm>
          <a:off x="12518560" y="7207973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8" name="object 10">
            <a:extLst>
              <a:ext uri="{FF2B5EF4-FFF2-40B4-BE49-F238E27FC236}">
                <a16:creationId xmlns:a16="http://schemas.microsoft.com/office/drawing/2014/main" id="{9198A714-452A-4052-931F-BCC927CA33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739877"/>
              </p:ext>
            </p:extLst>
          </p:nvPr>
        </p:nvGraphicFramePr>
        <p:xfrm>
          <a:off x="10098900" y="6149791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9" name="object 11">
            <a:extLst>
              <a:ext uri="{FF2B5EF4-FFF2-40B4-BE49-F238E27FC236}">
                <a16:creationId xmlns:a16="http://schemas.microsoft.com/office/drawing/2014/main" id="{61A6DF62-D806-4C08-9C8D-6FF869B55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674196"/>
              </p:ext>
            </p:extLst>
          </p:nvPr>
        </p:nvGraphicFramePr>
        <p:xfrm>
          <a:off x="12518155" y="5490603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35"/>
                        </a:lnSpc>
                        <a:spcBef>
                          <a:spcPts val="254"/>
                        </a:spcBef>
                      </a:pPr>
                      <a:r>
                        <a:rPr sz="125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*</a:t>
                      </a:r>
                      <a:endParaRPr sz="1250">
                        <a:latin typeface="Open Sans Semibold"/>
                        <a:cs typeface="Open Sans Semibold"/>
                      </a:endParaRPr>
                    </a:p>
                  </a:txBody>
                  <a:tcPr marL="0" marR="0" marT="32384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40"/>
                        </a:lnSpc>
                        <a:spcBef>
                          <a:spcPts val="315"/>
                        </a:spcBef>
                      </a:pPr>
                      <a:r>
                        <a:rPr sz="125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*</a:t>
                      </a:r>
                      <a:endParaRPr sz="1250">
                        <a:latin typeface="Open Sans Semibold"/>
                        <a:cs typeface="Open Sans Semibold"/>
                      </a:endParaRPr>
                    </a:p>
                  </a:txBody>
                  <a:tcPr marL="0" marR="0" marT="40005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0" name="object 109">
            <a:extLst>
              <a:ext uri="{FF2B5EF4-FFF2-40B4-BE49-F238E27FC236}">
                <a16:creationId xmlns:a16="http://schemas.microsoft.com/office/drawing/2014/main" id="{B254ABDB-C1CC-4D69-808E-73B005FFD191}"/>
              </a:ext>
            </a:extLst>
          </p:cNvPr>
          <p:cNvSpPr txBox="1"/>
          <p:nvPr/>
        </p:nvSpPr>
        <p:spPr>
          <a:xfrm>
            <a:off x="10093109" y="5490603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31" name="object 152">
            <a:extLst>
              <a:ext uri="{FF2B5EF4-FFF2-40B4-BE49-F238E27FC236}">
                <a16:creationId xmlns:a16="http://schemas.microsoft.com/office/drawing/2014/main" id="{56DFC76E-258E-470F-AF45-811D6BA65BB0}"/>
              </a:ext>
            </a:extLst>
          </p:cNvPr>
          <p:cNvSpPr txBox="1"/>
          <p:nvPr/>
        </p:nvSpPr>
        <p:spPr>
          <a:xfrm>
            <a:off x="13451066" y="9247359"/>
            <a:ext cx="897255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b="0" spc="-5" dirty="0">
                <a:solidFill>
                  <a:srgbClr val="003366"/>
                </a:solidFill>
                <a:latin typeface="Open Sans Light"/>
                <a:cs typeface="Open Sans Light"/>
              </a:rPr>
              <a:t>*no</a:t>
            </a:r>
            <a:r>
              <a:rPr sz="850" b="0" spc="-25" dirty="0">
                <a:solidFill>
                  <a:srgbClr val="003366"/>
                </a:solidFill>
                <a:latin typeface="Open Sans Light"/>
                <a:cs typeface="Open Sans Light"/>
              </a:rPr>
              <a:t> </a:t>
            </a:r>
            <a:r>
              <a:rPr sz="850" b="0" spc="-10" dirty="0">
                <a:solidFill>
                  <a:srgbClr val="003366"/>
                </a:solidFill>
                <a:latin typeface="Open Sans Light"/>
                <a:cs typeface="Open Sans Light"/>
              </a:rPr>
              <a:t>data</a:t>
            </a:r>
            <a:r>
              <a:rPr sz="850" b="0" spc="-20" dirty="0">
                <a:solidFill>
                  <a:srgbClr val="003366"/>
                </a:solidFill>
                <a:latin typeface="Open Sans Light"/>
                <a:cs typeface="Open Sans Light"/>
              </a:rPr>
              <a:t> </a:t>
            </a:r>
            <a:r>
              <a:rPr sz="850" b="0" spc="-5" dirty="0">
                <a:solidFill>
                  <a:srgbClr val="003366"/>
                </a:solidFill>
                <a:latin typeface="Open Sans Light"/>
                <a:cs typeface="Open Sans Light"/>
              </a:rPr>
              <a:t>available</a:t>
            </a:r>
            <a:endParaRPr sz="850">
              <a:latin typeface="Open Sans Light"/>
              <a:cs typeface="Open Sans Light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B0922DC-E0F3-4DB1-B016-7D96805C6802}"/>
              </a:ext>
            </a:extLst>
          </p:cNvPr>
          <p:cNvSpPr txBox="1"/>
          <p:nvPr/>
        </p:nvSpPr>
        <p:spPr>
          <a:xfrm>
            <a:off x="394995" y="4825813"/>
            <a:ext cx="43019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fr-FR" sz="105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ctr"/>
            <a:r>
              <a:rPr lang="en-US" sz="105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</a:rPr>
              <a:t> </a:t>
            </a:r>
            <a:r>
              <a:rPr lang="en-US" sz="1050" b="0" i="0" u="none" strike="noStrike" baseline="0" dirty="0">
                <a:solidFill>
                  <a:srgbClr val="163B65"/>
                </a:solidFill>
                <a:latin typeface="Open Sans" panose="020B0606030504020204" pitchFamily="34" charset="0"/>
              </a:rPr>
              <a:t>*COUNTED WITH THE USE OF A SURROGATE FRAX</a:t>
            </a:r>
            <a:r>
              <a:rPr lang="en-US" sz="1050" b="0" i="0" u="none" strike="noStrike" baseline="30000" dirty="0">
                <a:solidFill>
                  <a:srgbClr val="163B65"/>
                </a:solidFill>
                <a:latin typeface="Open Sans" panose="020B0606030504020204" pitchFamily="34" charset="0"/>
              </a:rPr>
              <a:t>® </a:t>
            </a:r>
            <a:r>
              <a:rPr lang="en-US" sz="1050" b="0" i="0" u="none" strike="noStrike" baseline="0" dirty="0">
                <a:solidFill>
                  <a:srgbClr val="163B65"/>
                </a:solidFill>
                <a:latin typeface="Open Sans" panose="020B0606030504020204" pitchFamily="34" charset="0"/>
              </a:rPr>
              <a:t>MODEL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3715644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4795</TotalTime>
  <Words>493</Words>
  <Application>Microsoft Office PowerPoint</Application>
  <PresentationFormat>Custom</PresentationFormat>
  <Paragraphs>126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17,000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33</cp:revision>
  <dcterms:created xsi:type="dcterms:W3CDTF">2021-11-12T16:02:46Z</dcterms:created>
  <dcterms:modified xsi:type="dcterms:W3CDTF">2022-01-26T10:49:59Z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