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0457" r:id="rId3"/>
    <p:sldId id="20444" r:id="rId4"/>
    <p:sldId id="20442" r:id="rId5"/>
    <p:sldId id="20478" r:id="rId6"/>
    <p:sldId id="20458" r:id="rId7"/>
    <p:sldId id="20476" r:id="rId8"/>
    <p:sldId id="20459" r:id="rId9"/>
    <p:sldId id="20461" r:id="rId10"/>
    <p:sldId id="20460" r:id="rId11"/>
    <p:sldId id="20467" r:id="rId12"/>
    <p:sldId id="20463" r:id="rId13"/>
    <p:sldId id="1937" r:id="rId14"/>
    <p:sldId id="20469" r:id="rId15"/>
    <p:sldId id="1887" r:id="rId16"/>
    <p:sldId id="20456" r:id="rId17"/>
    <p:sldId id="20465" r:id="rId18"/>
    <p:sldId id="20470" r:id="rId19"/>
    <p:sldId id="20477" r:id="rId20"/>
    <p:sldId id="20378" r:id="rId21"/>
    <p:sldId id="20397" r:id="rId22"/>
    <p:sldId id="1801" r:id="rId23"/>
    <p:sldId id="20472" r:id="rId24"/>
    <p:sldId id="20473" r:id="rId25"/>
    <p:sldId id="838" r:id="rId26"/>
  </p:sldIdLst>
  <p:sldSz cx="9144000" cy="6858000" type="screen4x3"/>
  <p:notesSz cx="6858000" cy="994568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Soulié Mlotek" initials="ASM" lastIdx="14" clrIdx="0">
    <p:extLst>
      <p:ext uri="{19B8F6BF-5375-455C-9EA6-DF929625EA0E}">
        <p15:presenceInfo xmlns:p15="http://schemas.microsoft.com/office/powerpoint/2012/main" userId="S::asoulie@iofbonehealth.org::c591d1eb-644c-4a85-ad44-514e9c049f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AA936"/>
    <a:srgbClr val="459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2" autoAdjust="0"/>
    <p:restoredTop sz="94647"/>
  </p:normalViewPr>
  <p:slideViewPr>
    <p:cSldViewPr snapToGrid="0" snapToObjects="1">
      <p:cViewPr>
        <p:scale>
          <a:sx n="60" d="100"/>
          <a:sy n="60" d="100"/>
        </p:scale>
        <p:origin x="126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304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97E8E-4F14-4CC5-9C5B-1F98016FD611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CH"/>
        </a:p>
      </dgm:t>
    </dgm:pt>
    <dgm:pt modelId="{44C8D9BC-6779-4EFE-A585-EF41BC61C1B1}">
      <dgm:prSet phldrT="[Text]" custT="1"/>
      <dgm:spPr>
        <a:solidFill>
          <a:srgbClr val="003366"/>
        </a:solidFill>
      </dgm:spPr>
      <dgm:t>
        <a:bodyPr tIns="72000" bIns="72000"/>
        <a:lstStyle/>
        <a:p>
          <a:r>
            <a:rPr lang="es-ES" sz="1600" b="0" noProof="0" dirty="0"/>
            <a:t>Disponibilidad de </a:t>
          </a:r>
          <a:r>
            <a:rPr lang="es-ES" sz="1600" b="1" noProof="0" dirty="0"/>
            <a:t>recursos y materiales educativos y científicos</a:t>
          </a:r>
          <a:endParaRPr lang="en-GB" sz="1600" noProof="0" dirty="0"/>
        </a:p>
      </dgm:t>
    </dgm:pt>
    <dgm:pt modelId="{45D9353B-A8C5-4264-AF4E-E33AC7CE6C48}" type="parTrans" cxnId="{110E1A38-A238-4293-A7FF-D786E6A8813F}">
      <dgm:prSet/>
      <dgm:spPr/>
      <dgm:t>
        <a:bodyPr/>
        <a:lstStyle/>
        <a:p>
          <a:endParaRPr lang="en-GB" sz="2000" noProof="0" dirty="0"/>
        </a:p>
      </dgm:t>
    </dgm:pt>
    <dgm:pt modelId="{75008E0E-4ADC-4782-A5E9-0C68450A2648}" type="sibTrans" cxnId="{110E1A38-A238-4293-A7FF-D786E6A8813F}">
      <dgm:prSet/>
      <dgm:spPr>
        <a:ln w="19050">
          <a:solidFill>
            <a:srgbClr val="003366"/>
          </a:solidFill>
        </a:ln>
      </dgm:spPr>
      <dgm:t>
        <a:bodyPr/>
        <a:lstStyle/>
        <a:p>
          <a:endParaRPr lang="en-GB" sz="2000" noProof="0" dirty="0"/>
        </a:p>
      </dgm:t>
    </dgm:pt>
    <dgm:pt modelId="{BA81C8A3-10E4-4880-97B8-2722DD568CF3}">
      <dgm:prSet phldrT="[Text]" custT="1"/>
      <dgm:spPr>
        <a:solidFill>
          <a:srgbClr val="003366"/>
        </a:solidFill>
      </dgm:spPr>
      <dgm:t>
        <a:bodyPr/>
        <a:lstStyle/>
        <a:p>
          <a:r>
            <a:rPr lang="en-GB" sz="1600" noProof="0" dirty="0" err="1"/>
            <a:t>Acceso</a:t>
          </a:r>
          <a:r>
            <a:rPr lang="en-GB" sz="1600" noProof="0" dirty="0"/>
            <a:t> a una </a:t>
          </a:r>
          <a:r>
            <a:rPr lang="en-GB" sz="1600" b="1" noProof="0" dirty="0"/>
            <a:t>red global de </a:t>
          </a:r>
          <a:r>
            <a:rPr lang="en-GB" sz="1600" b="1" noProof="0" dirty="0" err="1"/>
            <a:t>expertos</a:t>
          </a:r>
          <a:endParaRPr lang="en-GB" sz="1600" b="1" noProof="0" dirty="0"/>
        </a:p>
      </dgm:t>
    </dgm:pt>
    <dgm:pt modelId="{DF349D2B-8867-4176-B3C4-80D31422AD84}" type="parTrans" cxnId="{159422D0-6D77-4753-8AA3-841F8AAE771C}">
      <dgm:prSet/>
      <dgm:spPr/>
      <dgm:t>
        <a:bodyPr/>
        <a:lstStyle/>
        <a:p>
          <a:endParaRPr lang="en-GB" sz="2000" noProof="0" dirty="0"/>
        </a:p>
      </dgm:t>
    </dgm:pt>
    <dgm:pt modelId="{44F53EF0-903F-4753-9BCB-04E9B90F147A}" type="sibTrans" cxnId="{159422D0-6D77-4753-8AA3-841F8AAE771C}">
      <dgm:prSet/>
      <dgm:spPr/>
      <dgm:t>
        <a:bodyPr/>
        <a:lstStyle/>
        <a:p>
          <a:endParaRPr lang="en-GB" sz="2000" noProof="0" dirty="0"/>
        </a:p>
      </dgm:t>
    </dgm:pt>
    <dgm:pt modelId="{A5BC6EE6-86A0-4B81-AB10-EFDD2D5189F2}">
      <dgm:prSet phldrT="[Text]" custT="1"/>
      <dgm:spPr>
        <a:solidFill>
          <a:srgbClr val="003366"/>
        </a:solidFill>
      </dgm:spPr>
      <dgm:t>
        <a:bodyPr/>
        <a:lstStyle/>
        <a:p>
          <a:r>
            <a:rPr lang="es-ES" sz="1600" b="1" noProof="0" dirty="0"/>
            <a:t>Apoyo </a:t>
          </a:r>
          <a:r>
            <a:rPr lang="es-ES" sz="1600" b="0" noProof="0" dirty="0"/>
            <a:t>a reuniones y publicaciones sobre salud musculoesquelética y ósea</a:t>
          </a:r>
          <a:endParaRPr lang="en-GB" sz="1600" b="0" noProof="0" dirty="0"/>
        </a:p>
      </dgm:t>
    </dgm:pt>
    <dgm:pt modelId="{254B7C6B-799B-4A18-9CCB-195FF6B61603}" type="parTrans" cxnId="{6EC3D86B-DAFA-4BDD-A386-E86F3BCF3AA1}">
      <dgm:prSet/>
      <dgm:spPr/>
      <dgm:t>
        <a:bodyPr/>
        <a:lstStyle/>
        <a:p>
          <a:endParaRPr lang="en-GB" sz="2000" noProof="0" dirty="0"/>
        </a:p>
      </dgm:t>
    </dgm:pt>
    <dgm:pt modelId="{ACC06112-8761-4887-82B5-2CA819490DF1}" type="sibTrans" cxnId="{6EC3D86B-DAFA-4BDD-A386-E86F3BCF3AA1}">
      <dgm:prSet/>
      <dgm:spPr/>
      <dgm:t>
        <a:bodyPr/>
        <a:lstStyle/>
        <a:p>
          <a:endParaRPr lang="en-GB" sz="2000" noProof="0" dirty="0"/>
        </a:p>
      </dgm:t>
    </dgm:pt>
    <dgm:pt modelId="{CA3F5450-B89C-4C88-B3DD-A18AFDAF8C73}">
      <dgm:prSet custT="1"/>
      <dgm:spPr>
        <a:solidFill>
          <a:srgbClr val="003366"/>
        </a:solidFill>
      </dgm:spPr>
      <dgm:t>
        <a:bodyPr/>
        <a:lstStyle/>
        <a:p>
          <a:r>
            <a:rPr lang="es-ES" sz="1600" b="1" noProof="0" dirty="0"/>
            <a:t>Acceso a recursos de sensibilización </a:t>
          </a:r>
          <a:r>
            <a:rPr lang="es-ES" sz="1600" b="0" noProof="0" dirty="0"/>
            <a:t>para apoyar la organización de actividades de concientización sobre la osteoporosis</a:t>
          </a:r>
          <a:endParaRPr lang="en-GB" sz="1600" b="0" noProof="0" dirty="0"/>
        </a:p>
      </dgm:t>
    </dgm:pt>
    <dgm:pt modelId="{665241C5-39FF-4780-8F9B-5AA13DD11B83}" type="parTrans" cxnId="{81BF396C-10DE-41A4-B065-3BFDA9C0138E}">
      <dgm:prSet/>
      <dgm:spPr/>
      <dgm:t>
        <a:bodyPr/>
        <a:lstStyle/>
        <a:p>
          <a:endParaRPr lang="en-GB" sz="2000" noProof="0" dirty="0"/>
        </a:p>
      </dgm:t>
    </dgm:pt>
    <dgm:pt modelId="{254887AE-F41E-4602-9B2F-55562EF8A342}" type="sibTrans" cxnId="{81BF396C-10DE-41A4-B065-3BFDA9C0138E}">
      <dgm:prSet/>
      <dgm:spPr/>
      <dgm:t>
        <a:bodyPr/>
        <a:lstStyle/>
        <a:p>
          <a:endParaRPr lang="en-GB" sz="2000" noProof="0" dirty="0"/>
        </a:p>
      </dgm:t>
    </dgm:pt>
    <dgm:pt modelId="{E9919D6D-B157-4ED5-A74F-AAE41F6706F4}">
      <dgm:prSet custT="1"/>
      <dgm:spPr>
        <a:solidFill>
          <a:srgbClr val="003366"/>
        </a:solidFill>
      </dgm:spPr>
      <dgm:t>
        <a:bodyPr/>
        <a:lstStyle/>
        <a:p>
          <a:r>
            <a:rPr lang="en-GB" sz="1600" noProof="0" dirty="0" err="1"/>
            <a:t>Oportunidad</a:t>
          </a:r>
          <a:r>
            <a:rPr lang="en-GB" sz="1600" noProof="0" dirty="0"/>
            <a:t> para </a:t>
          </a:r>
          <a:r>
            <a:rPr lang="en-GB" sz="1600" b="1" noProof="0" dirty="0" err="1"/>
            <a:t>colaborar</a:t>
          </a:r>
          <a:r>
            <a:rPr lang="en-GB" sz="1600" b="1" noProof="0" dirty="0"/>
            <a:t> </a:t>
          </a:r>
          <a:r>
            <a:rPr lang="en-GB" sz="1600" b="1" noProof="0" dirty="0" err="1"/>
            <a:t>en</a:t>
          </a:r>
          <a:r>
            <a:rPr lang="en-GB" sz="1600" b="1" noProof="0" dirty="0"/>
            <a:t> </a:t>
          </a:r>
          <a:r>
            <a:rPr lang="en-GB" sz="1600" b="1" noProof="0" dirty="0" err="1"/>
            <a:t>proyectos</a:t>
          </a:r>
          <a:r>
            <a:rPr lang="en-GB" sz="1600" b="1" noProof="0" dirty="0"/>
            <a:t> de </a:t>
          </a:r>
          <a:r>
            <a:rPr lang="en-GB" sz="1600" b="1" noProof="0" dirty="0" err="1"/>
            <a:t>investigación</a:t>
          </a:r>
          <a:endParaRPr lang="en-GB" sz="1600" b="1" noProof="0" dirty="0"/>
        </a:p>
      </dgm:t>
    </dgm:pt>
    <dgm:pt modelId="{7854C484-BCB2-4625-B2D5-29951DCC314E}" type="parTrans" cxnId="{B80CFB12-BA22-4C43-B764-25F274F126C5}">
      <dgm:prSet/>
      <dgm:spPr/>
      <dgm:t>
        <a:bodyPr/>
        <a:lstStyle/>
        <a:p>
          <a:endParaRPr lang="en-GB" sz="2000" noProof="0" dirty="0"/>
        </a:p>
      </dgm:t>
    </dgm:pt>
    <dgm:pt modelId="{2DCCB56D-3F93-4E51-9E32-5BCA217B00E6}" type="sibTrans" cxnId="{B80CFB12-BA22-4C43-B764-25F274F126C5}">
      <dgm:prSet/>
      <dgm:spPr/>
      <dgm:t>
        <a:bodyPr/>
        <a:lstStyle/>
        <a:p>
          <a:endParaRPr lang="en-GB" sz="2000" noProof="0" dirty="0"/>
        </a:p>
      </dgm:t>
    </dgm:pt>
    <dgm:pt modelId="{9CB5230A-0FFD-4866-B2B9-DD5AFF7DB362}">
      <dgm:prSet custT="1"/>
      <dgm:spPr>
        <a:solidFill>
          <a:srgbClr val="003366"/>
        </a:solidFill>
      </dgm:spPr>
      <dgm:t>
        <a:bodyPr/>
        <a:lstStyle/>
        <a:p>
          <a:r>
            <a:rPr lang="en-GB" sz="1600" b="1" noProof="0" dirty="0" err="1"/>
            <a:t>Inscripciones</a:t>
          </a:r>
          <a:r>
            <a:rPr lang="en-GB" sz="1600" b="1" noProof="0" dirty="0"/>
            <a:t> de </a:t>
          </a:r>
          <a:r>
            <a:rPr lang="en-GB" sz="1600" b="1" noProof="0" dirty="0" err="1"/>
            <a:t>cortesía</a:t>
          </a:r>
          <a:r>
            <a:rPr lang="en-GB" sz="1600" noProof="0" dirty="0"/>
            <a:t> para el </a:t>
          </a:r>
          <a:r>
            <a:rPr lang="en-GB" sz="1600" noProof="0" dirty="0" err="1"/>
            <a:t>Congreso</a:t>
          </a:r>
          <a:r>
            <a:rPr lang="en-GB" sz="1600" noProof="0" dirty="0"/>
            <a:t> Mundial WCO-IOF-ESCEO Congress y al IOF Regional</a:t>
          </a:r>
        </a:p>
      </dgm:t>
    </dgm:pt>
    <dgm:pt modelId="{AA8F8941-E9C0-4220-88E1-ACA02C475F36}" type="parTrans" cxnId="{4D4F80AE-2970-40CD-A2A7-8F35A9EF6574}">
      <dgm:prSet/>
      <dgm:spPr/>
      <dgm:t>
        <a:bodyPr/>
        <a:lstStyle/>
        <a:p>
          <a:endParaRPr lang="en-GB" sz="2000" noProof="0" dirty="0"/>
        </a:p>
      </dgm:t>
    </dgm:pt>
    <dgm:pt modelId="{95426219-759C-40C5-8A02-0D25FAFC1F50}" type="sibTrans" cxnId="{4D4F80AE-2970-40CD-A2A7-8F35A9EF6574}">
      <dgm:prSet/>
      <dgm:spPr/>
      <dgm:t>
        <a:bodyPr/>
        <a:lstStyle/>
        <a:p>
          <a:endParaRPr lang="en-GB" sz="2000" noProof="0" dirty="0"/>
        </a:p>
      </dgm:t>
    </dgm:pt>
    <dgm:pt modelId="{486B43AE-F949-4B14-A93A-F74E6A76ABA4}" type="pres">
      <dgm:prSet presAssocID="{CE097E8E-4F14-4CC5-9C5B-1F98016FD611}" presName="Name0" presStyleCnt="0">
        <dgm:presLayoutVars>
          <dgm:chMax val="7"/>
          <dgm:chPref val="7"/>
          <dgm:dir/>
        </dgm:presLayoutVars>
      </dgm:prSet>
      <dgm:spPr/>
    </dgm:pt>
    <dgm:pt modelId="{F9DD88A7-F292-45EA-B945-98D0FB416DF2}" type="pres">
      <dgm:prSet presAssocID="{CE097E8E-4F14-4CC5-9C5B-1F98016FD611}" presName="Name1" presStyleCnt="0"/>
      <dgm:spPr/>
    </dgm:pt>
    <dgm:pt modelId="{B8578E5F-E66A-4022-A025-518099AB7C94}" type="pres">
      <dgm:prSet presAssocID="{CE097E8E-4F14-4CC5-9C5B-1F98016FD611}" presName="cycle" presStyleCnt="0"/>
      <dgm:spPr/>
    </dgm:pt>
    <dgm:pt modelId="{8D2C174C-7C20-4F57-AC62-4FA1CED9235E}" type="pres">
      <dgm:prSet presAssocID="{CE097E8E-4F14-4CC5-9C5B-1F98016FD611}" presName="srcNode" presStyleLbl="node1" presStyleIdx="0" presStyleCnt="6"/>
      <dgm:spPr/>
    </dgm:pt>
    <dgm:pt modelId="{1E407787-93E7-4007-9D36-52B5BE0BB459}" type="pres">
      <dgm:prSet presAssocID="{CE097E8E-4F14-4CC5-9C5B-1F98016FD611}" presName="conn" presStyleLbl="parChTrans1D2" presStyleIdx="0" presStyleCnt="1"/>
      <dgm:spPr/>
    </dgm:pt>
    <dgm:pt modelId="{7F1970FC-B3E0-43EB-A5B2-C9B81D58FC3C}" type="pres">
      <dgm:prSet presAssocID="{CE097E8E-4F14-4CC5-9C5B-1F98016FD611}" presName="extraNode" presStyleLbl="node1" presStyleIdx="0" presStyleCnt="6"/>
      <dgm:spPr/>
    </dgm:pt>
    <dgm:pt modelId="{C1CE2368-E250-4015-84B1-ED0C95E35D6C}" type="pres">
      <dgm:prSet presAssocID="{CE097E8E-4F14-4CC5-9C5B-1F98016FD611}" presName="dstNode" presStyleLbl="node1" presStyleIdx="0" presStyleCnt="6"/>
      <dgm:spPr/>
    </dgm:pt>
    <dgm:pt modelId="{32317CF5-BBC8-462D-8732-1269DB6ED72F}" type="pres">
      <dgm:prSet presAssocID="{44C8D9BC-6779-4EFE-A585-EF41BC61C1B1}" presName="text_1" presStyleLbl="node1" presStyleIdx="0" presStyleCnt="6" custScaleY="105012">
        <dgm:presLayoutVars>
          <dgm:bulletEnabled val="1"/>
        </dgm:presLayoutVars>
      </dgm:prSet>
      <dgm:spPr/>
    </dgm:pt>
    <dgm:pt modelId="{1FD0ABE9-FD8D-4CDE-BF07-8AA7F48C796F}" type="pres">
      <dgm:prSet presAssocID="{44C8D9BC-6779-4EFE-A585-EF41BC61C1B1}" presName="accent_1" presStyleCnt="0"/>
      <dgm:spPr/>
    </dgm:pt>
    <dgm:pt modelId="{F223BF3E-4311-4CEB-BECB-B82FA02B7C83}" type="pres">
      <dgm:prSet presAssocID="{44C8D9BC-6779-4EFE-A585-EF41BC61C1B1}" presName="accentRepeatNode" presStyleLbl="solidFgAcc1" presStyleIdx="0" presStyleCnt="6"/>
      <dgm:spPr>
        <a:solidFill>
          <a:srgbClr val="FAA936"/>
        </a:solidFill>
        <a:ln w="22225">
          <a:solidFill>
            <a:srgbClr val="003366"/>
          </a:solidFill>
        </a:ln>
      </dgm:spPr>
    </dgm:pt>
    <dgm:pt modelId="{A990C1C2-2F6A-4932-83FB-767AE8EBA450}" type="pres">
      <dgm:prSet presAssocID="{BA81C8A3-10E4-4880-97B8-2722DD568CF3}" presName="text_2" presStyleLbl="node1" presStyleIdx="1" presStyleCnt="6" custScaleY="106644">
        <dgm:presLayoutVars>
          <dgm:bulletEnabled val="1"/>
        </dgm:presLayoutVars>
      </dgm:prSet>
      <dgm:spPr/>
    </dgm:pt>
    <dgm:pt modelId="{AE4D4296-DF1B-4FC3-9758-2E69062E7998}" type="pres">
      <dgm:prSet presAssocID="{BA81C8A3-10E4-4880-97B8-2722DD568CF3}" presName="accent_2" presStyleCnt="0"/>
      <dgm:spPr/>
    </dgm:pt>
    <dgm:pt modelId="{38705D15-8993-4FD3-8D3A-38405E8B42FC}" type="pres">
      <dgm:prSet presAssocID="{BA81C8A3-10E4-4880-97B8-2722DD568CF3}" presName="accentRepeatNode" presStyleLbl="solidFgAcc1" presStyleIdx="1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48DB2B43-CAFF-4B32-B261-64D800E8C56C}" type="pres">
      <dgm:prSet presAssocID="{E9919D6D-B157-4ED5-A74F-AAE41F6706F4}" presName="text_3" presStyleLbl="node1" presStyleIdx="2" presStyleCnt="6" custScaleY="114220">
        <dgm:presLayoutVars>
          <dgm:bulletEnabled val="1"/>
        </dgm:presLayoutVars>
      </dgm:prSet>
      <dgm:spPr/>
    </dgm:pt>
    <dgm:pt modelId="{163794CF-E788-4AAB-87C3-8AFFBF7B71C3}" type="pres">
      <dgm:prSet presAssocID="{E9919D6D-B157-4ED5-A74F-AAE41F6706F4}" presName="accent_3" presStyleCnt="0"/>
      <dgm:spPr/>
    </dgm:pt>
    <dgm:pt modelId="{BF41BFD0-631A-486F-BB49-10AD9A9CE760}" type="pres">
      <dgm:prSet presAssocID="{E9919D6D-B157-4ED5-A74F-AAE41F6706F4}" presName="accentRepeatNode" presStyleLbl="solidFgAcc1" presStyleIdx="2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6D51FE8E-607E-4AB3-9638-CAD02AF784FC}" type="pres">
      <dgm:prSet presAssocID="{A5BC6EE6-86A0-4B81-AB10-EFDD2D5189F2}" presName="text_4" presStyleLbl="node1" presStyleIdx="3" presStyleCnt="6" custScaleY="125476">
        <dgm:presLayoutVars>
          <dgm:bulletEnabled val="1"/>
        </dgm:presLayoutVars>
      </dgm:prSet>
      <dgm:spPr/>
    </dgm:pt>
    <dgm:pt modelId="{9EA93A75-0E3B-494F-8B07-75D80F179D46}" type="pres">
      <dgm:prSet presAssocID="{A5BC6EE6-86A0-4B81-AB10-EFDD2D5189F2}" presName="accent_4" presStyleCnt="0"/>
      <dgm:spPr/>
    </dgm:pt>
    <dgm:pt modelId="{D9DE369F-D58F-4DEA-B62E-30B61E4F8F23}" type="pres">
      <dgm:prSet presAssocID="{A5BC6EE6-86A0-4B81-AB10-EFDD2D5189F2}" presName="accentRepeatNode" presStyleLbl="solidFgAcc1" presStyleIdx="3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47E57620-2EAA-4108-A3EF-2F45A04D52F1}" type="pres">
      <dgm:prSet presAssocID="{CA3F5450-B89C-4C88-B3DD-A18AFDAF8C73}" presName="text_5" presStyleLbl="node1" presStyleIdx="4" presStyleCnt="6" custScaleY="119995">
        <dgm:presLayoutVars>
          <dgm:bulletEnabled val="1"/>
        </dgm:presLayoutVars>
      </dgm:prSet>
      <dgm:spPr/>
    </dgm:pt>
    <dgm:pt modelId="{38623436-E3D9-4B9D-9CE2-DBB3F5974D05}" type="pres">
      <dgm:prSet presAssocID="{CA3F5450-B89C-4C88-B3DD-A18AFDAF8C73}" presName="accent_5" presStyleCnt="0"/>
      <dgm:spPr/>
    </dgm:pt>
    <dgm:pt modelId="{E546F51B-B184-4F4F-AE1A-5DD991C3672A}" type="pres">
      <dgm:prSet presAssocID="{CA3F5450-B89C-4C88-B3DD-A18AFDAF8C73}" presName="accentRepeatNode" presStyleLbl="solidFgAcc1" presStyleIdx="4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7E2EFE5B-5B98-453D-AD4A-591A7C67BE5E}" type="pres">
      <dgm:prSet presAssocID="{9CB5230A-0FFD-4866-B2B9-DD5AFF7DB362}" presName="text_6" presStyleLbl="node1" presStyleIdx="5" presStyleCnt="6" custScaleY="112979">
        <dgm:presLayoutVars>
          <dgm:bulletEnabled val="1"/>
        </dgm:presLayoutVars>
      </dgm:prSet>
      <dgm:spPr/>
    </dgm:pt>
    <dgm:pt modelId="{58189603-460A-427B-96D2-E6DD13DA61A6}" type="pres">
      <dgm:prSet presAssocID="{9CB5230A-0FFD-4866-B2B9-DD5AFF7DB362}" presName="accent_6" presStyleCnt="0"/>
      <dgm:spPr/>
    </dgm:pt>
    <dgm:pt modelId="{F00B4466-F400-4703-ABB9-9E38A2EAFA20}" type="pres">
      <dgm:prSet presAssocID="{9CB5230A-0FFD-4866-B2B9-DD5AFF7DB362}" presName="accentRepeatNode" presStyleLbl="solidFgAcc1" presStyleIdx="5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</dgm:ptLst>
  <dgm:cxnLst>
    <dgm:cxn modelId="{72BC600E-5137-4284-A346-910C2B259D74}" type="presOf" srcId="{BA81C8A3-10E4-4880-97B8-2722DD568CF3}" destId="{A990C1C2-2F6A-4932-83FB-767AE8EBA450}" srcOrd="0" destOrd="0" presId="urn:microsoft.com/office/officeart/2008/layout/VerticalCurvedList"/>
    <dgm:cxn modelId="{B80CFB12-BA22-4C43-B764-25F274F126C5}" srcId="{CE097E8E-4F14-4CC5-9C5B-1F98016FD611}" destId="{E9919D6D-B157-4ED5-A74F-AAE41F6706F4}" srcOrd="2" destOrd="0" parTransId="{7854C484-BCB2-4625-B2D5-29951DCC314E}" sibTransId="{2DCCB56D-3F93-4E51-9E32-5BCA217B00E6}"/>
    <dgm:cxn modelId="{4CD2BB26-5809-4FF3-9A7F-1D2CE9617E81}" type="presOf" srcId="{A5BC6EE6-86A0-4B81-AB10-EFDD2D5189F2}" destId="{6D51FE8E-607E-4AB3-9638-CAD02AF784FC}" srcOrd="0" destOrd="0" presId="urn:microsoft.com/office/officeart/2008/layout/VerticalCurvedList"/>
    <dgm:cxn modelId="{110E1A38-A238-4293-A7FF-D786E6A8813F}" srcId="{CE097E8E-4F14-4CC5-9C5B-1F98016FD611}" destId="{44C8D9BC-6779-4EFE-A585-EF41BC61C1B1}" srcOrd="0" destOrd="0" parTransId="{45D9353B-A8C5-4264-AF4E-E33AC7CE6C48}" sibTransId="{75008E0E-4ADC-4782-A5E9-0C68450A2648}"/>
    <dgm:cxn modelId="{B217F141-7910-4D8F-9A71-FC73098244FE}" type="presOf" srcId="{44C8D9BC-6779-4EFE-A585-EF41BC61C1B1}" destId="{32317CF5-BBC8-462D-8732-1269DB6ED72F}" srcOrd="0" destOrd="0" presId="urn:microsoft.com/office/officeart/2008/layout/VerticalCurvedList"/>
    <dgm:cxn modelId="{6EC3D86B-DAFA-4BDD-A386-E86F3BCF3AA1}" srcId="{CE097E8E-4F14-4CC5-9C5B-1F98016FD611}" destId="{A5BC6EE6-86A0-4B81-AB10-EFDD2D5189F2}" srcOrd="3" destOrd="0" parTransId="{254B7C6B-799B-4A18-9CCB-195FF6B61603}" sibTransId="{ACC06112-8761-4887-82B5-2CA819490DF1}"/>
    <dgm:cxn modelId="{81BF396C-10DE-41A4-B065-3BFDA9C0138E}" srcId="{CE097E8E-4F14-4CC5-9C5B-1F98016FD611}" destId="{CA3F5450-B89C-4C88-B3DD-A18AFDAF8C73}" srcOrd="4" destOrd="0" parTransId="{665241C5-39FF-4780-8F9B-5AA13DD11B83}" sibTransId="{254887AE-F41E-4602-9B2F-55562EF8A342}"/>
    <dgm:cxn modelId="{E0D04B4F-4445-47C5-A53C-655A67D5B157}" type="presOf" srcId="{E9919D6D-B157-4ED5-A74F-AAE41F6706F4}" destId="{48DB2B43-CAFF-4B32-B261-64D800E8C56C}" srcOrd="0" destOrd="0" presId="urn:microsoft.com/office/officeart/2008/layout/VerticalCurvedList"/>
    <dgm:cxn modelId="{CCC25C70-AA68-45A3-9F5A-787794352C4B}" type="presOf" srcId="{CA3F5450-B89C-4C88-B3DD-A18AFDAF8C73}" destId="{47E57620-2EAA-4108-A3EF-2F45A04D52F1}" srcOrd="0" destOrd="0" presId="urn:microsoft.com/office/officeart/2008/layout/VerticalCurvedList"/>
    <dgm:cxn modelId="{0F2BCA9A-DACB-429D-AED0-23148F6E3EAE}" type="presOf" srcId="{9CB5230A-0FFD-4866-B2B9-DD5AFF7DB362}" destId="{7E2EFE5B-5B98-453D-AD4A-591A7C67BE5E}" srcOrd="0" destOrd="0" presId="urn:microsoft.com/office/officeart/2008/layout/VerticalCurvedList"/>
    <dgm:cxn modelId="{4D4F80AE-2970-40CD-A2A7-8F35A9EF6574}" srcId="{CE097E8E-4F14-4CC5-9C5B-1F98016FD611}" destId="{9CB5230A-0FFD-4866-B2B9-DD5AFF7DB362}" srcOrd="5" destOrd="0" parTransId="{AA8F8941-E9C0-4220-88E1-ACA02C475F36}" sibTransId="{95426219-759C-40C5-8A02-0D25FAFC1F50}"/>
    <dgm:cxn modelId="{6FC024B5-4D33-4C80-A64F-C730B0C40C74}" type="presOf" srcId="{CE097E8E-4F14-4CC5-9C5B-1F98016FD611}" destId="{486B43AE-F949-4B14-A93A-F74E6A76ABA4}" srcOrd="0" destOrd="0" presId="urn:microsoft.com/office/officeart/2008/layout/VerticalCurvedList"/>
    <dgm:cxn modelId="{159422D0-6D77-4753-8AA3-841F8AAE771C}" srcId="{CE097E8E-4F14-4CC5-9C5B-1F98016FD611}" destId="{BA81C8A3-10E4-4880-97B8-2722DD568CF3}" srcOrd="1" destOrd="0" parTransId="{DF349D2B-8867-4176-B3C4-80D31422AD84}" sibTransId="{44F53EF0-903F-4753-9BCB-04E9B90F147A}"/>
    <dgm:cxn modelId="{62C6DAE5-7E96-464B-9C8F-344E4B06FE38}" type="presOf" srcId="{75008E0E-4ADC-4782-A5E9-0C68450A2648}" destId="{1E407787-93E7-4007-9D36-52B5BE0BB459}" srcOrd="0" destOrd="0" presId="urn:microsoft.com/office/officeart/2008/layout/VerticalCurvedList"/>
    <dgm:cxn modelId="{7E32BE01-AC15-4ED3-B901-F609D619DDA6}" type="presParOf" srcId="{486B43AE-F949-4B14-A93A-F74E6A76ABA4}" destId="{F9DD88A7-F292-45EA-B945-98D0FB416DF2}" srcOrd="0" destOrd="0" presId="urn:microsoft.com/office/officeart/2008/layout/VerticalCurvedList"/>
    <dgm:cxn modelId="{01E50065-D98F-464F-A9F6-9AF2EF822601}" type="presParOf" srcId="{F9DD88A7-F292-45EA-B945-98D0FB416DF2}" destId="{B8578E5F-E66A-4022-A025-518099AB7C94}" srcOrd="0" destOrd="0" presId="urn:microsoft.com/office/officeart/2008/layout/VerticalCurvedList"/>
    <dgm:cxn modelId="{92259074-77B7-4256-A796-09F87CD04E61}" type="presParOf" srcId="{B8578E5F-E66A-4022-A025-518099AB7C94}" destId="{8D2C174C-7C20-4F57-AC62-4FA1CED9235E}" srcOrd="0" destOrd="0" presId="urn:microsoft.com/office/officeart/2008/layout/VerticalCurvedList"/>
    <dgm:cxn modelId="{2FE871C0-A46D-420C-9A26-E548DDEF82E2}" type="presParOf" srcId="{B8578E5F-E66A-4022-A025-518099AB7C94}" destId="{1E407787-93E7-4007-9D36-52B5BE0BB459}" srcOrd="1" destOrd="0" presId="urn:microsoft.com/office/officeart/2008/layout/VerticalCurvedList"/>
    <dgm:cxn modelId="{1B42981A-7994-4AA6-98A8-773476CF9C90}" type="presParOf" srcId="{B8578E5F-E66A-4022-A025-518099AB7C94}" destId="{7F1970FC-B3E0-43EB-A5B2-C9B81D58FC3C}" srcOrd="2" destOrd="0" presId="urn:microsoft.com/office/officeart/2008/layout/VerticalCurvedList"/>
    <dgm:cxn modelId="{B60E542D-0A53-445B-BAC8-4CE670BD369B}" type="presParOf" srcId="{B8578E5F-E66A-4022-A025-518099AB7C94}" destId="{C1CE2368-E250-4015-84B1-ED0C95E35D6C}" srcOrd="3" destOrd="0" presId="urn:microsoft.com/office/officeart/2008/layout/VerticalCurvedList"/>
    <dgm:cxn modelId="{C33CCB30-8FAC-4366-8BD2-5EE701E95F02}" type="presParOf" srcId="{F9DD88A7-F292-45EA-B945-98D0FB416DF2}" destId="{32317CF5-BBC8-462D-8732-1269DB6ED72F}" srcOrd="1" destOrd="0" presId="urn:microsoft.com/office/officeart/2008/layout/VerticalCurvedList"/>
    <dgm:cxn modelId="{5B9CCA64-56C3-4C68-BF27-614ED883AC60}" type="presParOf" srcId="{F9DD88A7-F292-45EA-B945-98D0FB416DF2}" destId="{1FD0ABE9-FD8D-4CDE-BF07-8AA7F48C796F}" srcOrd="2" destOrd="0" presId="urn:microsoft.com/office/officeart/2008/layout/VerticalCurvedList"/>
    <dgm:cxn modelId="{2E1D78AF-E38F-448C-8DCC-9DC7A3BDC830}" type="presParOf" srcId="{1FD0ABE9-FD8D-4CDE-BF07-8AA7F48C796F}" destId="{F223BF3E-4311-4CEB-BECB-B82FA02B7C83}" srcOrd="0" destOrd="0" presId="urn:microsoft.com/office/officeart/2008/layout/VerticalCurvedList"/>
    <dgm:cxn modelId="{22EAC314-DF5E-41D9-9B08-43455DCEBB03}" type="presParOf" srcId="{F9DD88A7-F292-45EA-B945-98D0FB416DF2}" destId="{A990C1C2-2F6A-4932-83FB-767AE8EBA450}" srcOrd="3" destOrd="0" presId="urn:microsoft.com/office/officeart/2008/layout/VerticalCurvedList"/>
    <dgm:cxn modelId="{F3290E64-F260-43F6-B781-1747C37D9A0A}" type="presParOf" srcId="{F9DD88A7-F292-45EA-B945-98D0FB416DF2}" destId="{AE4D4296-DF1B-4FC3-9758-2E69062E7998}" srcOrd="4" destOrd="0" presId="urn:microsoft.com/office/officeart/2008/layout/VerticalCurvedList"/>
    <dgm:cxn modelId="{F71839C9-8C21-46DC-AE6F-9302DAAF7030}" type="presParOf" srcId="{AE4D4296-DF1B-4FC3-9758-2E69062E7998}" destId="{38705D15-8993-4FD3-8D3A-38405E8B42FC}" srcOrd="0" destOrd="0" presId="urn:microsoft.com/office/officeart/2008/layout/VerticalCurvedList"/>
    <dgm:cxn modelId="{335D2B57-D5B6-4434-9F2F-1ABF3981BA2C}" type="presParOf" srcId="{F9DD88A7-F292-45EA-B945-98D0FB416DF2}" destId="{48DB2B43-CAFF-4B32-B261-64D800E8C56C}" srcOrd="5" destOrd="0" presId="urn:microsoft.com/office/officeart/2008/layout/VerticalCurvedList"/>
    <dgm:cxn modelId="{AE4B9F82-44B2-4BE5-B75C-20193F96E931}" type="presParOf" srcId="{F9DD88A7-F292-45EA-B945-98D0FB416DF2}" destId="{163794CF-E788-4AAB-87C3-8AFFBF7B71C3}" srcOrd="6" destOrd="0" presId="urn:microsoft.com/office/officeart/2008/layout/VerticalCurvedList"/>
    <dgm:cxn modelId="{8DC3ED04-E65C-436E-9815-DA5099179CC9}" type="presParOf" srcId="{163794CF-E788-4AAB-87C3-8AFFBF7B71C3}" destId="{BF41BFD0-631A-486F-BB49-10AD9A9CE760}" srcOrd="0" destOrd="0" presId="urn:microsoft.com/office/officeart/2008/layout/VerticalCurvedList"/>
    <dgm:cxn modelId="{DF13E3C4-B48F-4A9B-A551-0D52D10732C8}" type="presParOf" srcId="{F9DD88A7-F292-45EA-B945-98D0FB416DF2}" destId="{6D51FE8E-607E-4AB3-9638-CAD02AF784FC}" srcOrd="7" destOrd="0" presId="urn:microsoft.com/office/officeart/2008/layout/VerticalCurvedList"/>
    <dgm:cxn modelId="{D23CCEBF-33C8-45BB-A152-2F12FF883ED9}" type="presParOf" srcId="{F9DD88A7-F292-45EA-B945-98D0FB416DF2}" destId="{9EA93A75-0E3B-494F-8B07-75D80F179D46}" srcOrd="8" destOrd="0" presId="urn:microsoft.com/office/officeart/2008/layout/VerticalCurvedList"/>
    <dgm:cxn modelId="{5E0ECCF2-791A-4116-A5E9-F062FC9593D8}" type="presParOf" srcId="{9EA93A75-0E3B-494F-8B07-75D80F179D46}" destId="{D9DE369F-D58F-4DEA-B62E-30B61E4F8F23}" srcOrd="0" destOrd="0" presId="urn:microsoft.com/office/officeart/2008/layout/VerticalCurvedList"/>
    <dgm:cxn modelId="{36C915BF-465F-4295-9380-11D56B567820}" type="presParOf" srcId="{F9DD88A7-F292-45EA-B945-98D0FB416DF2}" destId="{47E57620-2EAA-4108-A3EF-2F45A04D52F1}" srcOrd="9" destOrd="0" presId="urn:microsoft.com/office/officeart/2008/layout/VerticalCurvedList"/>
    <dgm:cxn modelId="{BABB1471-0345-45E9-8948-AF61497FA072}" type="presParOf" srcId="{F9DD88A7-F292-45EA-B945-98D0FB416DF2}" destId="{38623436-E3D9-4B9D-9CE2-DBB3F5974D05}" srcOrd="10" destOrd="0" presId="urn:microsoft.com/office/officeart/2008/layout/VerticalCurvedList"/>
    <dgm:cxn modelId="{3FF26BDC-5675-4CA7-AF20-14151F88827C}" type="presParOf" srcId="{38623436-E3D9-4B9D-9CE2-DBB3F5974D05}" destId="{E546F51B-B184-4F4F-AE1A-5DD991C3672A}" srcOrd="0" destOrd="0" presId="urn:microsoft.com/office/officeart/2008/layout/VerticalCurvedList"/>
    <dgm:cxn modelId="{12F57695-DA5E-4073-B2A1-C137F0F5BE37}" type="presParOf" srcId="{F9DD88A7-F292-45EA-B945-98D0FB416DF2}" destId="{7E2EFE5B-5B98-453D-AD4A-591A7C67BE5E}" srcOrd="11" destOrd="0" presId="urn:microsoft.com/office/officeart/2008/layout/VerticalCurvedList"/>
    <dgm:cxn modelId="{A34ABCF0-1A45-45E0-953B-FD59566FEA13}" type="presParOf" srcId="{F9DD88A7-F292-45EA-B945-98D0FB416DF2}" destId="{58189603-460A-427B-96D2-E6DD13DA61A6}" srcOrd="12" destOrd="0" presId="urn:microsoft.com/office/officeart/2008/layout/VerticalCurvedList"/>
    <dgm:cxn modelId="{A4D5D358-BF21-48B2-981D-23DAC65DFABD}" type="presParOf" srcId="{58189603-460A-427B-96D2-E6DD13DA61A6}" destId="{F00B4466-F400-4703-ABB9-9E38A2EAFA2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07787-93E7-4007-9D36-52B5BE0BB459}">
      <dsp:nvSpPr>
        <dsp:cNvPr id="0" name=""/>
        <dsp:cNvSpPr/>
      </dsp:nvSpPr>
      <dsp:spPr>
        <a:xfrm>
          <a:off x="-5645931" y="-864278"/>
          <a:ext cx="6722035" cy="6722035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17CF5-BBC8-462D-8732-1269DB6ED72F}">
      <dsp:nvSpPr>
        <dsp:cNvPr id="0" name=""/>
        <dsp:cNvSpPr/>
      </dsp:nvSpPr>
      <dsp:spPr>
        <a:xfrm>
          <a:off x="401018" y="249782"/>
          <a:ext cx="6289144" cy="552062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72000" rIns="40640" bIns="720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noProof="0" dirty="0"/>
            <a:t>Disponibilidad de </a:t>
          </a:r>
          <a:r>
            <a:rPr lang="es-ES" sz="1600" b="1" kern="1200" noProof="0" dirty="0"/>
            <a:t>recursos y materiales educativos y científicos</a:t>
          </a:r>
          <a:endParaRPr lang="en-GB" sz="1600" kern="1200" noProof="0" dirty="0"/>
        </a:p>
      </dsp:txBody>
      <dsp:txXfrm>
        <a:off x="401018" y="249782"/>
        <a:ext cx="6289144" cy="552062"/>
      </dsp:txXfrm>
    </dsp:sp>
    <dsp:sp modelId="{F223BF3E-4311-4CEB-BECB-B82FA02B7C83}">
      <dsp:nvSpPr>
        <dsp:cNvPr id="0" name=""/>
        <dsp:cNvSpPr/>
      </dsp:nvSpPr>
      <dsp:spPr>
        <a:xfrm>
          <a:off x="72447" y="197242"/>
          <a:ext cx="657141" cy="657141"/>
        </a:xfrm>
        <a:prstGeom prst="ellipse">
          <a:avLst/>
        </a:prstGeom>
        <a:solidFill>
          <a:srgbClr val="FAA936"/>
        </a:solidFill>
        <a:ln w="22225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0C1C2-2F6A-4932-83FB-767AE8EBA450}">
      <dsp:nvSpPr>
        <dsp:cNvPr id="0" name=""/>
        <dsp:cNvSpPr/>
      </dsp:nvSpPr>
      <dsp:spPr>
        <a:xfrm>
          <a:off x="833453" y="1033962"/>
          <a:ext cx="5856709" cy="560641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 err="1"/>
            <a:t>Acceso</a:t>
          </a:r>
          <a:r>
            <a:rPr lang="en-GB" sz="1600" kern="1200" noProof="0" dirty="0"/>
            <a:t> a una </a:t>
          </a:r>
          <a:r>
            <a:rPr lang="en-GB" sz="1600" b="1" kern="1200" noProof="0" dirty="0"/>
            <a:t>red global de </a:t>
          </a:r>
          <a:r>
            <a:rPr lang="en-GB" sz="1600" b="1" kern="1200" noProof="0" dirty="0" err="1"/>
            <a:t>expertos</a:t>
          </a:r>
          <a:endParaRPr lang="en-GB" sz="1600" b="1" kern="1200" noProof="0" dirty="0"/>
        </a:p>
      </dsp:txBody>
      <dsp:txXfrm>
        <a:off x="833453" y="1033962"/>
        <a:ext cx="5856709" cy="560641"/>
      </dsp:txXfrm>
    </dsp:sp>
    <dsp:sp modelId="{38705D15-8993-4FD3-8D3A-38405E8B42FC}">
      <dsp:nvSpPr>
        <dsp:cNvPr id="0" name=""/>
        <dsp:cNvSpPr/>
      </dsp:nvSpPr>
      <dsp:spPr>
        <a:xfrm>
          <a:off x="504882" y="985712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B2B43-CAFF-4B32-B261-64D800E8C56C}">
      <dsp:nvSpPr>
        <dsp:cNvPr id="0" name=""/>
        <dsp:cNvSpPr/>
      </dsp:nvSpPr>
      <dsp:spPr>
        <a:xfrm>
          <a:off x="1031195" y="1802519"/>
          <a:ext cx="5658967" cy="600469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 err="1"/>
            <a:t>Oportunidad</a:t>
          </a:r>
          <a:r>
            <a:rPr lang="en-GB" sz="1600" kern="1200" noProof="0" dirty="0"/>
            <a:t> para </a:t>
          </a:r>
          <a:r>
            <a:rPr lang="en-GB" sz="1600" b="1" kern="1200" noProof="0" dirty="0" err="1"/>
            <a:t>colaborar</a:t>
          </a:r>
          <a:r>
            <a:rPr lang="en-GB" sz="1600" b="1" kern="1200" noProof="0" dirty="0"/>
            <a:t> </a:t>
          </a:r>
          <a:r>
            <a:rPr lang="en-GB" sz="1600" b="1" kern="1200" noProof="0" dirty="0" err="1"/>
            <a:t>en</a:t>
          </a:r>
          <a:r>
            <a:rPr lang="en-GB" sz="1600" b="1" kern="1200" noProof="0" dirty="0"/>
            <a:t> </a:t>
          </a:r>
          <a:r>
            <a:rPr lang="en-GB" sz="1600" b="1" kern="1200" noProof="0" dirty="0" err="1"/>
            <a:t>proyectos</a:t>
          </a:r>
          <a:r>
            <a:rPr lang="en-GB" sz="1600" b="1" kern="1200" noProof="0" dirty="0"/>
            <a:t> de </a:t>
          </a:r>
          <a:r>
            <a:rPr lang="en-GB" sz="1600" b="1" kern="1200" noProof="0" dirty="0" err="1"/>
            <a:t>investigación</a:t>
          </a:r>
          <a:endParaRPr lang="en-GB" sz="1600" b="1" kern="1200" noProof="0" dirty="0"/>
        </a:p>
      </dsp:txBody>
      <dsp:txXfrm>
        <a:off x="1031195" y="1802519"/>
        <a:ext cx="5658967" cy="600469"/>
      </dsp:txXfrm>
    </dsp:sp>
    <dsp:sp modelId="{BF41BFD0-631A-486F-BB49-10AD9A9CE760}">
      <dsp:nvSpPr>
        <dsp:cNvPr id="0" name=""/>
        <dsp:cNvSpPr/>
      </dsp:nvSpPr>
      <dsp:spPr>
        <a:xfrm>
          <a:off x="702624" y="1774183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1FE8E-607E-4AB3-9638-CAD02AF784FC}">
      <dsp:nvSpPr>
        <dsp:cNvPr id="0" name=""/>
        <dsp:cNvSpPr/>
      </dsp:nvSpPr>
      <dsp:spPr>
        <a:xfrm>
          <a:off x="1031195" y="2560902"/>
          <a:ext cx="5658967" cy="659644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/>
            <a:t>Apoyo </a:t>
          </a:r>
          <a:r>
            <a:rPr lang="es-ES" sz="1600" b="0" kern="1200" noProof="0" dirty="0"/>
            <a:t>a reuniones y publicaciones sobre salud musculoesquelética y ósea</a:t>
          </a:r>
          <a:endParaRPr lang="en-GB" sz="1600" b="0" kern="1200" noProof="0" dirty="0"/>
        </a:p>
      </dsp:txBody>
      <dsp:txXfrm>
        <a:off x="1031195" y="2560902"/>
        <a:ext cx="5658967" cy="659644"/>
      </dsp:txXfrm>
    </dsp:sp>
    <dsp:sp modelId="{D9DE369F-D58F-4DEA-B62E-30B61E4F8F23}">
      <dsp:nvSpPr>
        <dsp:cNvPr id="0" name=""/>
        <dsp:cNvSpPr/>
      </dsp:nvSpPr>
      <dsp:spPr>
        <a:xfrm>
          <a:off x="702624" y="256215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57620-2EAA-4108-A3EF-2F45A04D52F1}">
      <dsp:nvSpPr>
        <dsp:cNvPr id="0" name=""/>
        <dsp:cNvSpPr/>
      </dsp:nvSpPr>
      <dsp:spPr>
        <a:xfrm>
          <a:off x="833453" y="3363780"/>
          <a:ext cx="5856709" cy="630829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/>
            <a:t>Acceso a recursos de sensibilización </a:t>
          </a:r>
          <a:r>
            <a:rPr lang="es-ES" sz="1600" b="0" kern="1200" noProof="0" dirty="0"/>
            <a:t>para apoyar la organización de actividades de concientización sobre la osteoporosis</a:t>
          </a:r>
          <a:endParaRPr lang="en-GB" sz="1600" b="0" kern="1200" noProof="0" dirty="0"/>
        </a:p>
      </dsp:txBody>
      <dsp:txXfrm>
        <a:off x="833453" y="3363780"/>
        <a:ext cx="5856709" cy="630829"/>
      </dsp:txXfrm>
    </dsp:sp>
    <dsp:sp modelId="{E546F51B-B184-4F4F-AE1A-5DD991C3672A}">
      <dsp:nvSpPr>
        <dsp:cNvPr id="0" name=""/>
        <dsp:cNvSpPr/>
      </dsp:nvSpPr>
      <dsp:spPr>
        <a:xfrm>
          <a:off x="504882" y="335062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EFE5B-5B98-453D-AD4A-591A7C67BE5E}">
      <dsp:nvSpPr>
        <dsp:cNvPr id="0" name=""/>
        <dsp:cNvSpPr/>
      </dsp:nvSpPr>
      <dsp:spPr>
        <a:xfrm>
          <a:off x="401018" y="4170692"/>
          <a:ext cx="6289144" cy="593945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 err="1"/>
            <a:t>Inscripciones</a:t>
          </a:r>
          <a:r>
            <a:rPr lang="en-GB" sz="1600" b="1" kern="1200" noProof="0" dirty="0"/>
            <a:t> de </a:t>
          </a:r>
          <a:r>
            <a:rPr lang="en-GB" sz="1600" b="1" kern="1200" noProof="0" dirty="0" err="1"/>
            <a:t>cortesía</a:t>
          </a:r>
          <a:r>
            <a:rPr lang="en-GB" sz="1600" kern="1200" noProof="0" dirty="0"/>
            <a:t> para el </a:t>
          </a:r>
          <a:r>
            <a:rPr lang="en-GB" sz="1600" kern="1200" noProof="0" dirty="0" err="1"/>
            <a:t>Congreso</a:t>
          </a:r>
          <a:r>
            <a:rPr lang="en-GB" sz="1600" kern="1200" noProof="0" dirty="0"/>
            <a:t> Mundial WCO-IOF-ESCEO Congress y al IOF Regional</a:t>
          </a:r>
        </a:p>
      </dsp:txBody>
      <dsp:txXfrm>
        <a:off x="401018" y="4170692"/>
        <a:ext cx="6289144" cy="593945"/>
      </dsp:txXfrm>
    </dsp:sp>
    <dsp:sp modelId="{F00B4466-F400-4703-ABB9-9E38A2EAFA20}">
      <dsp:nvSpPr>
        <dsp:cNvPr id="0" name=""/>
        <dsp:cNvSpPr/>
      </dsp:nvSpPr>
      <dsp:spPr>
        <a:xfrm>
          <a:off x="72447" y="413909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6482B-5DF1-F74E-8EF0-422AE103322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F336-4301-604F-AE76-8AE30D4E08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8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2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9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5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5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h/iofbonehealth/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://www.osteoporosis.foundation/" TargetMode="External"/><Relationship Id="rId7" Type="http://schemas.openxmlformats.org/officeDocument/2006/relationships/hyperlink" Target="https://www.youtube.com/user/iofbonehealth/" TargetMode="External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iofbonehealth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instagram.com/international_osteoporosis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hyperlink" Target="https://www.facebook.com/iofbonehealth/" TargetMode="External"/><Relationship Id="rId9" Type="http://schemas.openxmlformats.org/officeDocument/2006/relationships/hyperlink" Target="https://www.linkedin.com/company/international-osteoporosis-foundation/" TargetMode="External"/><Relationship Id="rId1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9DFD747-E560-014B-A1E7-4FCA8877AB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8014447" y="6307791"/>
            <a:ext cx="1021977" cy="520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5084" y="389129"/>
            <a:ext cx="1639145" cy="816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5834" y="2204938"/>
            <a:ext cx="7149164" cy="911142"/>
          </a:xfrm>
        </p:spPr>
        <p:txBody>
          <a:bodyPr anchor="b">
            <a:noAutofit/>
          </a:bodyPr>
          <a:lstStyle>
            <a:lvl1pPr algn="l">
              <a:defRPr sz="3900" b="1" i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834" y="3121531"/>
            <a:ext cx="7134726" cy="623453"/>
          </a:xfrm>
        </p:spPr>
        <p:txBody>
          <a:bodyPr>
            <a:noAutofit/>
          </a:bodyPr>
          <a:lstStyle>
            <a:lvl1pPr marL="0" indent="0" algn="l">
              <a:buNone/>
              <a:defRPr sz="34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1199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24B487-4FE8-1A44-9AA6-AA3285A65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CA60-A4AB-9842-B695-77A47FF922D8}" type="datetimeFigureOut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4095" y="279289"/>
            <a:ext cx="7158188" cy="603034"/>
          </a:xfrm>
        </p:spPr>
        <p:txBody>
          <a:bodyPr>
            <a:noAutofit/>
          </a:bodyPr>
          <a:lstStyle>
            <a:lvl1pPr>
              <a:defRPr sz="3400" b="1" i="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4461B2-ABA6-7448-8020-D9FEFC733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24" y="882324"/>
            <a:ext cx="7134726" cy="446944"/>
          </a:xfrm>
        </p:spPr>
        <p:txBody>
          <a:bodyPr>
            <a:noAutofit/>
          </a:bodyPr>
          <a:lstStyle>
            <a:lvl1pPr marL="0" indent="0" algn="l">
              <a:buNone/>
              <a:defRPr sz="23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1701D2-35E5-B146-AD89-2143AAB11E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4095" y="1583266"/>
            <a:ext cx="8284343" cy="3886201"/>
          </a:xfrm>
        </p:spPr>
        <p:txBody>
          <a:bodyPr/>
          <a:lstStyle>
            <a:lvl1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buClr>
                <a:srgbClr val="FAA936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buClr>
                <a:srgbClr val="FAA936"/>
              </a:buCl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69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AF310-5233-7142-B8D8-5FDBB7416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9DDC4EE-01B5-874F-AE39-AA8669320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095" y="279289"/>
            <a:ext cx="7158188" cy="603034"/>
          </a:xfrm>
        </p:spPr>
        <p:txBody>
          <a:bodyPr>
            <a:noAutofit/>
          </a:bodyPr>
          <a:lstStyle>
            <a:lvl1pPr>
              <a:defRPr sz="3400" b="1" i="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731803A-A598-A348-9549-63CB83F504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24" y="882324"/>
            <a:ext cx="7134726" cy="446944"/>
          </a:xfrm>
        </p:spPr>
        <p:txBody>
          <a:bodyPr>
            <a:noAutofit/>
          </a:bodyPr>
          <a:lstStyle>
            <a:lvl1pPr marL="0" indent="0" algn="l">
              <a:buNone/>
              <a:defRPr sz="23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D084A5-98A1-644A-B2C4-5B031C731D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4095" y="1583266"/>
            <a:ext cx="8284343" cy="4392409"/>
          </a:xfrm>
        </p:spPr>
        <p:txBody>
          <a:bodyPr/>
          <a:lstStyle>
            <a:lvl1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buClr>
                <a:srgbClr val="FAA936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buClr>
                <a:srgbClr val="FAA936"/>
              </a:buCl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31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409F23-E170-2D4E-8959-B20A1E9C2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CA60-A4AB-9842-B695-77A47FF922D8}" type="datetimeFigureOut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79F9A67-AF54-0041-860B-EDBB0827C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E8269-73BA-9A43-A634-C4DEA4C5F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1236" y="4923963"/>
            <a:ext cx="286902" cy="286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8E8508-4F78-AD42-B73D-50BCAC57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2762" y="4918716"/>
            <a:ext cx="286902" cy="286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92215-B011-BB41-BCFB-BE3E9D1E81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29160" y="4923963"/>
            <a:ext cx="286902" cy="286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0B3681-3592-AF4C-BF10-56EBC77005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13122" y="4923963"/>
            <a:ext cx="286902" cy="2869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7DB07A-F5A2-A142-B439-B5C070BCCEB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95827" y="4923963"/>
            <a:ext cx="286902" cy="2869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0FE9-28EB-104A-AC48-B58DC71023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45198" y="4923963"/>
            <a:ext cx="286902" cy="28690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990114" y="6343352"/>
            <a:ext cx="1050191" cy="435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40267" y="2720204"/>
            <a:ext cx="826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dirty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rPr>
              <a:t>Our vision is a world without fragility fractures,</a:t>
            </a:r>
          </a:p>
          <a:p>
            <a:pPr algn="ctr">
              <a:lnSpc>
                <a:spcPct val="100000"/>
              </a:lnSpc>
            </a:pPr>
            <a:r>
              <a:rPr lang="en-US" sz="2200" b="0" i="0" dirty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rPr>
              <a:t>in which healthy mobility is a reality for all.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588576" y="65988"/>
            <a:ext cx="1451729" cy="8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048817" y="4357793"/>
            <a:ext cx="104636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0" i="0" dirty="0">
                <a:solidFill>
                  <a:srgbClr val="003366"/>
                </a:solidFill>
                <a:latin typeface="Calibri Light" charset="0"/>
                <a:ea typeface="Calibri Light" charset="0"/>
                <a:cs typeface="Calibri Light" charset="0"/>
              </a:rPr>
              <a:t>Join us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419778" y="1083237"/>
            <a:ext cx="2304443" cy="11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697000-9317-CE4B-90A9-D11812686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990114" y="6343352"/>
            <a:ext cx="1050191" cy="435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074229" y="1832803"/>
            <a:ext cx="6704478" cy="341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http://www.osteoporosis.foundation/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com/international_osteoporosis/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pinterest.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com/company/international-osteoporosis-foundation/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88576" y="65988"/>
            <a:ext cx="1451729" cy="8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435084" y="394580"/>
            <a:ext cx="1639145" cy="816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BA445-0650-CE4F-99EE-FFF4AB91ED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742026" y="2501880"/>
            <a:ext cx="286902" cy="286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16D38-350C-D54D-A249-1AFC627C301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38826" y="2033275"/>
            <a:ext cx="286902" cy="286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ECF79-B9AA-DD4A-8F24-2626FA5782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38826" y="4824725"/>
            <a:ext cx="286902" cy="286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B085AF-FC73-564F-832C-4FEDD6F548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38826" y="3435067"/>
            <a:ext cx="286902" cy="286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DB6D7B-5403-914F-8F49-DF71A0CA819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38826" y="3907436"/>
            <a:ext cx="286902" cy="286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09268F-1B11-1E47-BF7C-10421EE7DC3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738826" y="4371105"/>
            <a:ext cx="286902" cy="2869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6A6D39-AB0D-874B-AB25-F1311EA57F5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42026" y="2951879"/>
            <a:ext cx="286902" cy="2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CFF32-086D-4943-87CE-BD9725D5E6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4" r:id="rId3"/>
    <p:sldLayoutId id="2147483673" r:id="rId4"/>
    <p:sldLayoutId id="2147483668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-essentials.org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osteoporosisday.org/even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eoporosis.foundation/news/could-you-be-risk-broken-bones-due-osteoporosis-20191016-0910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lobalpatientcharter.iofbonehealth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anastasiasoulie@osteoporosis.found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754571"/>
            <a:ext cx="9601469" cy="911142"/>
          </a:xfrm>
        </p:spPr>
        <p:txBody>
          <a:bodyPr/>
          <a:lstStyle/>
          <a:p>
            <a:r>
              <a:rPr lang="en-US" sz="4800" dirty="0"/>
              <a:t>IOF University Network</a:t>
            </a:r>
            <a:endParaRPr lang="en-GB" sz="4800" i="1" dirty="0"/>
          </a:p>
        </p:txBody>
      </p:sp>
    </p:spTree>
    <p:extLst>
      <p:ext uri="{BB962C8B-B14F-4D97-AF65-F5344CB8AC3E}">
        <p14:creationId xmlns:p14="http://schemas.microsoft.com/office/powerpoint/2010/main" val="283557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819" y="2878393"/>
            <a:ext cx="8603438" cy="911142"/>
          </a:xfrm>
        </p:spPr>
        <p:txBody>
          <a:bodyPr/>
          <a:lstStyle/>
          <a:p>
            <a:r>
              <a:rPr lang="en-GB" sz="4000" dirty="0" err="1"/>
              <a:t>Recursos</a:t>
            </a:r>
            <a:r>
              <a:rPr lang="en-GB" sz="4000" dirty="0"/>
              <a:t> de la IOF y </a:t>
            </a:r>
            <a:r>
              <a:rPr lang="en-GB" sz="4000" dirty="0" err="1"/>
              <a:t>operaciones</a:t>
            </a:r>
            <a:r>
              <a:rPr lang="en-GB" sz="4000" dirty="0"/>
              <a:t> </a:t>
            </a:r>
            <a:r>
              <a:rPr lang="en-GB" sz="4000" dirty="0" err="1"/>
              <a:t>principales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1474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8F73-F4E2-4E33-A37D-867EE5CC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Educational</a:t>
            </a:r>
            <a:r>
              <a:rPr lang="fr-CH" dirty="0"/>
              <a:t> Hub</a:t>
            </a:r>
            <a:endParaRPr lang="en-C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568F4D-D91D-4BC2-99FE-C175C6BE4DCC}"/>
              </a:ext>
            </a:extLst>
          </p:cNvPr>
          <p:cNvSpPr txBox="1">
            <a:spLocks/>
          </p:cNvSpPr>
          <p:nvPr/>
        </p:nvSpPr>
        <p:spPr>
          <a:xfrm>
            <a:off x="214496" y="1093221"/>
            <a:ext cx="5990361" cy="755198"/>
          </a:xfrm>
          <a:prstGeom prst="rect">
            <a:avLst/>
          </a:prstGeom>
          <a:solidFill>
            <a:srgbClr val="003366"/>
          </a:solidFill>
          <a:ln w="50800">
            <a:solidFill>
              <a:srgbClr val="FAA93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cs typeface="Calibri" charset="0"/>
              </a:rPr>
              <a:t>TODAS LAS HERRAMIENTAS Y RECURSOS ESENCIALES DE LA IOF DIVIDIDOS POR TEMA Y TIPO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C6BDB-2C5A-49D8-88E4-AE4A1251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95" y="1995318"/>
            <a:ext cx="4551042" cy="1506480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AD5481-D2D8-4C3A-B6ED-970F09DDFEAF}"/>
              </a:ext>
            </a:extLst>
          </p:cNvPr>
          <p:cNvGrpSpPr/>
          <p:nvPr/>
        </p:nvGrpSpPr>
        <p:grpSpPr>
          <a:xfrm>
            <a:off x="4905137" y="1964495"/>
            <a:ext cx="4100049" cy="3123072"/>
            <a:chOff x="4713586" y="2582766"/>
            <a:chExt cx="4100049" cy="31230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84800-6F2A-476F-B33B-D49FB650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586" y="2582766"/>
              <a:ext cx="3998999" cy="21718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03C285-6AD3-4FC8-AA69-547347F1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082" y="4765478"/>
              <a:ext cx="4070553" cy="9403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59F1B2-113B-45E9-B25C-A0AFF7C0A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83" y="3741592"/>
            <a:ext cx="1942134" cy="110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05D3B-748D-4195-BDFB-4D9B8CA8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650" y="4536364"/>
            <a:ext cx="2849921" cy="122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DBFE8-7DF4-4717-B6A6-966AD11A5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9970" y="5473697"/>
            <a:ext cx="2927945" cy="110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453A5-694C-4161-8117-D8DCC8774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979" y="174751"/>
            <a:ext cx="2089525" cy="14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1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9601469" cy="911142"/>
          </a:xfrm>
        </p:spPr>
        <p:txBody>
          <a:bodyPr/>
          <a:lstStyle/>
          <a:p>
            <a:r>
              <a:rPr lang="es-ES" sz="4000" dirty="0"/>
              <a:t>Actividades y recursos científicos y educativos de la IOF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50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39E0-51DE-43A0-8725-D8B5CDA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err="1"/>
              <a:t>Revistas</a:t>
            </a:r>
            <a:r>
              <a:rPr lang="fr-CH" sz="3600" dirty="0"/>
              <a:t> </a:t>
            </a:r>
            <a:r>
              <a:rPr lang="fr-CH" sz="3600" dirty="0" err="1"/>
              <a:t>científicas</a:t>
            </a:r>
            <a:r>
              <a:rPr lang="fr-CH" sz="3600" dirty="0"/>
              <a:t> de la IOF</a:t>
            </a:r>
            <a:endParaRPr lang="fr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267D4-66F9-4B40-8D8B-AF22C0E2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1" y="891763"/>
            <a:ext cx="15287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BC1A22-9DE5-48FB-A070-C8C886ABFEAE}"/>
              </a:ext>
            </a:extLst>
          </p:cNvPr>
          <p:cNvSpPr>
            <a:spLocks/>
          </p:cNvSpPr>
          <p:nvPr/>
        </p:nvSpPr>
        <p:spPr bwMode="auto">
          <a:xfrm>
            <a:off x="446215" y="2923762"/>
            <a:ext cx="2520000" cy="250107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EDITORES JEFE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John A Kanis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Felicia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Cosman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3.591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3.856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3.819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3.864 in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3.917 in 5-year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259916B-9EEC-4161-BEA6-2045A435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84" y="866049"/>
            <a:ext cx="1520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iofbonehealth.org/sites/default/files/styles/medium/public/media/Images/Website/cover-calcified_tissue-201307.jpg">
            <a:extLst>
              <a:ext uri="{FF2B5EF4-FFF2-40B4-BE49-F238E27FC236}">
                <a16:creationId xmlns:a16="http://schemas.microsoft.com/office/drawing/2014/main" id="{0FF96030-E40F-47F8-A1B9-ACFD1115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74" y="900499"/>
            <a:ext cx="15367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72F73A-2BE5-4F66-957A-B8505D3175ED}"/>
              </a:ext>
            </a:extLst>
          </p:cNvPr>
          <p:cNvSpPr>
            <a:spLocks/>
          </p:cNvSpPr>
          <p:nvPr/>
        </p:nvSpPr>
        <p:spPr bwMode="auto">
          <a:xfrm>
            <a:off x="3323990" y="2926870"/>
            <a:ext cx="2520000" cy="25010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EDITORES JEFE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René Rizzoli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Stuart H Ralston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3.124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3.293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3.265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3.423 in 2019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3.437 in 5-year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C6F8FC-35B1-4E20-818D-CD680B6A7D72}"/>
              </a:ext>
            </a:extLst>
          </p:cNvPr>
          <p:cNvSpPr>
            <a:spLocks/>
          </p:cNvSpPr>
          <p:nvPr/>
        </p:nvSpPr>
        <p:spPr bwMode="auto">
          <a:xfrm>
            <a:off x="6177785" y="2948374"/>
            <a:ext cx="2520000" cy="19280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EDITORES JEFE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John 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Kanis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Felicia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Cosman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1.960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2.382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2.469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2.017 in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2.311 in 5-year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D28AF-3BF0-4D35-8BE4-52F1CCB33AFF}"/>
              </a:ext>
            </a:extLst>
          </p:cNvPr>
          <p:cNvSpPr txBox="1"/>
          <p:nvPr/>
        </p:nvSpPr>
        <p:spPr>
          <a:xfrm>
            <a:off x="446215" y="5496664"/>
            <a:ext cx="8222373" cy="6732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OI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ocupa el puesto 44 de 143 revistas en la categoría Endocrinología y Metabolismo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CTI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59</a:t>
            </a:r>
            <a:r>
              <a:rPr kumimoji="0" lang="en-US" alt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AO 115</a:t>
            </a:r>
            <a:r>
              <a:rPr kumimoji="0" lang="en-US" alt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AO </a:t>
            </a:r>
            <a:r>
              <a:rPr kumimoji="0" lang="es-E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 sitúa en el puesto 38 de 82 revistas en la categoría de Ortopedia 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9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AE92-5E1A-42E0-9403-169C63E97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Eventos de la IOF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C2DBB-D232-4D30-BB31-5182116C2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&lt;b&gt;Slide image 4:3&lt;/b&gt; (jpg, 2200 × 1650 px)">
            <a:extLst>
              <a:ext uri="{FF2B5EF4-FFF2-40B4-BE49-F238E27FC236}">
                <a16:creationId xmlns:a16="http://schemas.microsoft.com/office/drawing/2014/main" id="{52E15FB6-9C1A-4740-90F4-136F5DD3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4" y="1690888"/>
            <a:ext cx="4413855" cy="33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website&#10;&#10;Description automatically generated">
            <a:extLst>
              <a:ext uri="{FF2B5EF4-FFF2-40B4-BE49-F238E27FC236}">
                <a16:creationId xmlns:a16="http://schemas.microsoft.com/office/drawing/2014/main" id="{5B87FD7A-7E4D-4E9B-9F29-C7D0A817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81" y="3346084"/>
            <a:ext cx="4214278" cy="3160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8C0E3E-A608-43E6-8ACD-F504D54EAC94}"/>
              </a:ext>
            </a:extLst>
          </p:cNvPr>
          <p:cNvSpPr txBox="1"/>
          <p:nvPr/>
        </p:nvSpPr>
        <p:spPr>
          <a:xfrm>
            <a:off x="4735575" y="1760748"/>
            <a:ext cx="1981797" cy="646331"/>
          </a:xfrm>
          <a:prstGeom prst="rect">
            <a:avLst/>
          </a:prstGeom>
          <a:noFill/>
          <a:ln w="28575">
            <a:solidFill>
              <a:srgbClr val="FAA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Congreso</a:t>
            </a:r>
            <a:r>
              <a:rPr lang="fr-CH" dirty="0"/>
              <a:t> </a:t>
            </a:r>
            <a:r>
              <a:rPr lang="fr-CH" dirty="0" err="1"/>
              <a:t>Anual</a:t>
            </a:r>
            <a:r>
              <a:rPr lang="fr-CH" dirty="0"/>
              <a:t> WCO-IOF-ESCEO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FC48E-B00A-4E79-B3FF-1B7C9A31D613}"/>
              </a:ext>
            </a:extLst>
          </p:cNvPr>
          <p:cNvSpPr txBox="1"/>
          <p:nvPr/>
        </p:nvSpPr>
        <p:spPr>
          <a:xfrm>
            <a:off x="2665882" y="5364114"/>
            <a:ext cx="1981797" cy="646331"/>
          </a:xfrm>
          <a:prstGeom prst="rect">
            <a:avLst/>
          </a:prstGeom>
          <a:noFill/>
          <a:ln w="28575">
            <a:solidFill>
              <a:srgbClr val="FAA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Conferencia</a:t>
            </a:r>
            <a:r>
              <a:rPr lang="fr-CH" dirty="0"/>
              <a:t> IOF </a:t>
            </a:r>
            <a:r>
              <a:rPr lang="fr-CH" dirty="0" err="1"/>
              <a:t>Regional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2707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3CCA-4BEC-4486-B92F-A834AD72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Serie</a:t>
            </a:r>
            <a:r>
              <a:rPr lang="fr-CH" dirty="0"/>
              <a:t> de webinars </a:t>
            </a:r>
            <a:r>
              <a:rPr lang="fr-CH" dirty="0" err="1"/>
              <a:t>BoneCast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82D64-2AD0-49AF-A66B-980495B0FA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F48989F-CBFE-4813-B72F-096863AF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90" y="277971"/>
            <a:ext cx="2278092" cy="1139046"/>
          </a:xfrm>
          <a:prstGeom prst="rect">
            <a:avLst/>
          </a:prstGeom>
        </p:spPr>
      </p:pic>
      <p:pic>
        <p:nvPicPr>
          <p:cNvPr id="27" name="Image 10" descr="Une image contenant photo, personne, intérieur, homme&#10;&#10;Description générée automatiquement">
            <a:extLst>
              <a:ext uri="{FF2B5EF4-FFF2-40B4-BE49-F238E27FC236}">
                <a16:creationId xmlns:a16="http://schemas.microsoft.com/office/drawing/2014/main" id="{508DEF3E-56D3-4D5A-A47A-12398EE29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0" r="138"/>
          <a:stretch/>
        </p:blipFill>
        <p:spPr>
          <a:xfrm>
            <a:off x="2151050" y="4450687"/>
            <a:ext cx="4860942" cy="1660474"/>
          </a:xfrm>
          <a:prstGeom prst="rect">
            <a:avLst/>
          </a:prstGeom>
        </p:spPr>
      </p:pic>
      <p:pic>
        <p:nvPicPr>
          <p:cNvPr id="13" name="Image 10" descr="Une image contenant photo, personne, intérieur, homme&#10;&#10;Description générée automatiquement">
            <a:extLst>
              <a:ext uri="{FF2B5EF4-FFF2-40B4-BE49-F238E27FC236}">
                <a16:creationId xmlns:a16="http://schemas.microsoft.com/office/drawing/2014/main" id="{73DEF782-8980-412C-AD9D-FE2A4E1E6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55683"/>
          <a:stretch/>
        </p:blipFill>
        <p:spPr>
          <a:xfrm>
            <a:off x="4400087" y="2993794"/>
            <a:ext cx="3792781" cy="1644410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DB27AA92-BA2E-4FF5-88F6-68A81A137FAA}"/>
              </a:ext>
            </a:extLst>
          </p:cNvPr>
          <p:cNvSpPr txBox="1"/>
          <p:nvPr/>
        </p:nvSpPr>
        <p:spPr>
          <a:xfrm>
            <a:off x="4573786" y="4435109"/>
            <a:ext cx="1200113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Nicholas Harvey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80833D26-BBA0-4257-89AC-7698B46F87C9}"/>
              </a:ext>
            </a:extLst>
          </p:cNvPr>
          <p:cNvSpPr txBox="1"/>
          <p:nvPr/>
        </p:nvSpPr>
        <p:spPr>
          <a:xfrm>
            <a:off x="5871833" y="4451675"/>
            <a:ext cx="1013367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Serge Ferrari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3CD8381C-1FD8-4087-A56A-C0B02E6BAD13}"/>
              </a:ext>
            </a:extLst>
          </p:cNvPr>
          <p:cNvSpPr txBox="1"/>
          <p:nvPr/>
        </p:nvSpPr>
        <p:spPr>
          <a:xfrm>
            <a:off x="6983134" y="4454617"/>
            <a:ext cx="1209734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Kassim Javaid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A239BDE9-312A-418B-BC2F-626DAD97DB44}"/>
              </a:ext>
            </a:extLst>
          </p:cNvPr>
          <p:cNvSpPr txBox="1"/>
          <p:nvPr/>
        </p:nvSpPr>
        <p:spPr>
          <a:xfrm>
            <a:off x="2175028" y="5913837"/>
            <a:ext cx="1170882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Thierry Thomas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7C5E04B4-8118-499D-84E6-72E6DAD972BA}"/>
              </a:ext>
            </a:extLst>
          </p:cNvPr>
          <p:cNvSpPr txBox="1"/>
          <p:nvPr/>
        </p:nvSpPr>
        <p:spPr>
          <a:xfrm>
            <a:off x="3489199" y="5901860"/>
            <a:ext cx="910888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Nancy Lane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6">
            <a:extLst>
              <a:ext uri="{FF2B5EF4-FFF2-40B4-BE49-F238E27FC236}">
                <a16:creationId xmlns:a16="http://schemas.microsoft.com/office/drawing/2014/main" id="{71157029-466E-403B-8918-BF671DE3BE31}"/>
              </a:ext>
            </a:extLst>
          </p:cNvPr>
          <p:cNvSpPr txBox="1"/>
          <p:nvPr/>
        </p:nvSpPr>
        <p:spPr>
          <a:xfrm>
            <a:off x="4576112" y="5901860"/>
            <a:ext cx="1170765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Gustavo Duque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7">
            <a:extLst>
              <a:ext uri="{FF2B5EF4-FFF2-40B4-BE49-F238E27FC236}">
                <a16:creationId xmlns:a16="http://schemas.microsoft.com/office/drawing/2014/main" id="{9858F8FF-B74F-4758-ACC7-35A8A3C58BAE}"/>
              </a:ext>
            </a:extLst>
          </p:cNvPr>
          <p:cNvSpPr txBox="1"/>
          <p:nvPr/>
        </p:nvSpPr>
        <p:spPr>
          <a:xfrm>
            <a:off x="5953851" y="5901860"/>
            <a:ext cx="972090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Aliya</a:t>
            </a: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Khan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542D2DE-B929-459B-8F38-181ADCC9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61" y="3267305"/>
            <a:ext cx="1030275" cy="1184249"/>
          </a:xfrm>
          <a:prstGeom prst="rect">
            <a:avLst/>
          </a:prstGeom>
        </p:spPr>
      </p:pic>
      <p:sp>
        <p:nvSpPr>
          <p:cNvPr id="22" name="ZoneTexte 11">
            <a:extLst>
              <a:ext uri="{FF2B5EF4-FFF2-40B4-BE49-F238E27FC236}">
                <a16:creationId xmlns:a16="http://schemas.microsoft.com/office/drawing/2014/main" id="{8996439B-403A-42AE-8DA4-791030DB72CA}"/>
              </a:ext>
            </a:extLst>
          </p:cNvPr>
          <p:cNvSpPr txBox="1"/>
          <p:nvPr/>
        </p:nvSpPr>
        <p:spPr>
          <a:xfrm>
            <a:off x="3452074" y="4451553"/>
            <a:ext cx="987650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Ebeling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ED3AF43-3EF1-4D3E-9152-309CDD092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1" y="3283958"/>
            <a:ext cx="1089955" cy="1132867"/>
          </a:xfrm>
          <a:prstGeom prst="rect">
            <a:avLst/>
          </a:prstGeom>
        </p:spPr>
      </p:pic>
      <p:sp>
        <p:nvSpPr>
          <p:cNvPr id="32" name="ZoneTexte 11">
            <a:extLst>
              <a:ext uri="{FF2B5EF4-FFF2-40B4-BE49-F238E27FC236}">
                <a16:creationId xmlns:a16="http://schemas.microsoft.com/office/drawing/2014/main" id="{3A0047ED-4A11-4277-9C39-CB669E8EA44B}"/>
              </a:ext>
            </a:extLst>
          </p:cNvPr>
          <p:cNvSpPr txBox="1"/>
          <p:nvPr/>
        </p:nvSpPr>
        <p:spPr>
          <a:xfrm>
            <a:off x="1067518" y="4442216"/>
            <a:ext cx="911326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René Rizzoli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11">
            <a:extLst>
              <a:ext uri="{FF2B5EF4-FFF2-40B4-BE49-F238E27FC236}">
                <a16:creationId xmlns:a16="http://schemas.microsoft.com/office/drawing/2014/main" id="{93B8E97D-063F-4C1A-A93D-31EC895C93A5}"/>
              </a:ext>
            </a:extLst>
          </p:cNvPr>
          <p:cNvSpPr txBox="1"/>
          <p:nvPr/>
        </p:nvSpPr>
        <p:spPr>
          <a:xfrm>
            <a:off x="2263044" y="4442216"/>
            <a:ext cx="963290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Cyrus Cooper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BC40FBA-2079-4D9B-8D08-418C49CFB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69" y="3275084"/>
            <a:ext cx="1036305" cy="113286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27E8428-B632-4B49-ABA6-73529F34781C}"/>
              </a:ext>
            </a:extLst>
          </p:cNvPr>
          <p:cNvSpPr/>
          <p:nvPr/>
        </p:nvSpPr>
        <p:spPr>
          <a:xfrm>
            <a:off x="649111" y="1839123"/>
            <a:ext cx="3070578" cy="113904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ORGANIZADO POR LOS MIEMBROS DEL CSA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Expertos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el campo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4B3F9E-769D-46FB-80F3-A41EB26D455F}"/>
              </a:ext>
            </a:extLst>
          </p:cNvPr>
          <p:cNvSpPr/>
          <p:nvPr/>
        </p:nvSpPr>
        <p:spPr>
          <a:xfrm>
            <a:off x="3877826" y="1839123"/>
            <a:ext cx="4416321" cy="113904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VARIEDAD DE TEMAS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Suplementación de calcio y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vitaminaD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hipoparatiroidismo, GIOP, FLS, nutrición, y más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0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8F73-F4E2-4E33-A37D-867EE5CC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4109048" cy="1277368"/>
          </a:xfrm>
        </p:spPr>
        <p:txBody>
          <a:bodyPr/>
          <a:lstStyle/>
          <a:p>
            <a:r>
              <a:rPr lang="en-GB" dirty="0" err="1"/>
              <a:t>Curso</a:t>
            </a:r>
            <a:r>
              <a:rPr lang="en-GB" dirty="0"/>
              <a:t> Osteoporosis Essentials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A4377-FA1B-4DA8-A121-579AAA75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68" y="279289"/>
            <a:ext cx="3656950" cy="112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A16D2-51C8-4256-AC30-CE71A5CCB822}"/>
              </a:ext>
            </a:extLst>
          </p:cNvPr>
          <p:cNvSpPr txBox="1"/>
          <p:nvPr/>
        </p:nvSpPr>
        <p:spPr>
          <a:xfrm>
            <a:off x="394762" y="1944566"/>
            <a:ext cx="83544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AA936"/>
              </a:buClr>
            </a:pPr>
            <a:r>
              <a:rPr lang="en-US" sz="2000" b="1" dirty="0">
                <a:solidFill>
                  <a:srgbClr val="FAA936"/>
                </a:solidFill>
              </a:rPr>
              <a:t>¿</a:t>
            </a:r>
            <a:r>
              <a:rPr lang="en-US" sz="2000" b="1" dirty="0" err="1">
                <a:solidFill>
                  <a:srgbClr val="FAA936"/>
                </a:solidFill>
              </a:rPr>
              <a:t>Qué</a:t>
            </a:r>
            <a:r>
              <a:rPr lang="en-US" sz="2000" b="1" dirty="0">
                <a:solidFill>
                  <a:srgbClr val="FAA936"/>
                </a:solidFill>
              </a:rPr>
              <a:t> es el </a:t>
            </a:r>
            <a:r>
              <a:rPr lang="en-US" sz="2000" b="1" dirty="0" err="1">
                <a:solidFill>
                  <a:srgbClr val="FAA936"/>
                </a:solidFill>
              </a:rPr>
              <a:t>Curso</a:t>
            </a:r>
            <a:r>
              <a:rPr lang="en-US" sz="2000" b="1" dirty="0">
                <a:solidFill>
                  <a:srgbClr val="FAA936"/>
                </a:solidFill>
              </a:rPr>
              <a:t> </a:t>
            </a:r>
            <a:r>
              <a:rPr lang="en-US" sz="2000" b="1" i="0" dirty="0">
                <a:solidFill>
                  <a:srgbClr val="FAA936"/>
                </a:solidFill>
                <a:effectLst/>
              </a:rPr>
              <a:t>Osteoporosis Essentials?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050505"/>
                </a:solidFill>
                <a:effectLst/>
              </a:rPr>
              <a:t>Un </a:t>
            </a:r>
            <a:r>
              <a:rPr lang="es-ES" b="1" i="0" dirty="0">
                <a:solidFill>
                  <a:srgbClr val="050505"/>
                </a:solidFill>
                <a:effectLst/>
              </a:rPr>
              <a:t>curso conjunto </a:t>
            </a:r>
            <a:r>
              <a:rPr lang="es-ES" b="0" i="0" dirty="0">
                <a:solidFill>
                  <a:srgbClr val="050505"/>
                </a:solidFill>
                <a:effectLst/>
              </a:rPr>
              <a:t>propuesto por la </a:t>
            </a:r>
            <a:r>
              <a:rPr lang="es-ES" b="1" i="0" dirty="0">
                <a:solidFill>
                  <a:srgbClr val="050505"/>
                </a:solidFill>
                <a:effectLst/>
              </a:rPr>
              <a:t>Sociedad Internacional de Densitometría Clínica (ISCD) </a:t>
            </a:r>
            <a:r>
              <a:rPr lang="es-ES" b="0" i="0" dirty="0">
                <a:solidFill>
                  <a:srgbClr val="050505"/>
                </a:solidFill>
                <a:effectLst/>
              </a:rPr>
              <a:t>y la </a:t>
            </a:r>
            <a:r>
              <a:rPr lang="es-ES" b="1" i="0" dirty="0">
                <a:solidFill>
                  <a:srgbClr val="050505"/>
                </a:solidFill>
                <a:effectLst/>
              </a:rPr>
              <a:t>IOF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050505"/>
                </a:solidFill>
                <a:effectLst/>
              </a:rPr>
              <a:t>El curso ofrece una </a:t>
            </a:r>
            <a:r>
              <a:rPr lang="es-ES" b="1" i="0" dirty="0">
                <a:solidFill>
                  <a:srgbClr val="050505"/>
                </a:solidFill>
                <a:effectLst/>
              </a:rPr>
              <a:t>formación completa sobre el manejo clínico de la osteoporosis</a:t>
            </a:r>
            <a:r>
              <a:rPr lang="es-ES" b="0" i="0" dirty="0">
                <a:solidFill>
                  <a:srgbClr val="050505"/>
                </a:solidFill>
                <a:effectLst/>
              </a:rPr>
              <a:t>, así como una </a:t>
            </a:r>
            <a:r>
              <a:rPr lang="es-ES" b="1" i="0" dirty="0">
                <a:solidFill>
                  <a:srgbClr val="050505"/>
                </a:solidFill>
                <a:effectLst/>
              </a:rPr>
              <a:t>modalidad independiente para los técnicos</a:t>
            </a:r>
            <a:r>
              <a:rPr lang="es-ES" b="0" i="0" dirty="0">
                <a:solidFill>
                  <a:srgbClr val="050505"/>
                </a:solidFill>
                <a:effectLst/>
              </a:rPr>
              <a:t>.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50505"/>
                </a:solidFill>
              </a:rPr>
              <a:t>Se entregará un </a:t>
            </a:r>
            <a:r>
              <a:rPr lang="es-ES" b="1" dirty="0">
                <a:solidFill>
                  <a:srgbClr val="050505"/>
                </a:solidFill>
              </a:rPr>
              <a:t>certificado de aprobación </a:t>
            </a:r>
            <a:r>
              <a:rPr lang="es-ES" dirty="0">
                <a:solidFill>
                  <a:srgbClr val="050505"/>
                </a:solidFill>
              </a:rPr>
              <a:t>si se supera el examen final</a:t>
            </a:r>
            <a:r>
              <a:rPr lang="en-US" b="0" i="0" dirty="0">
                <a:solidFill>
                  <a:srgbClr val="050505"/>
                </a:solidFill>
                <a:effectLst/>
              </a:rPr>
              <a:t>.</a:t>
            </a:r>
          </a:p>
          <a:p>
            <a:pPr>
              <a:buClr>
                <a:srgbClr val="FAA936"/>
              </a:buClr>
            </a:pPr>
            <a:endParaRPr lang="en-US" b="0" i="0" dirty="0">
              <a:solidFill>
                <a:srgbClr val="050505"/>
              </a:solidFill>
              <a:effectLst/>
            </a:endParaRPr>
          </a:p>
          <a:p>
            <a:pPr>
              <a:buClr>
                <a:srgbClr val="FAA936"/>
              </a:buClr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r>
              <a:rPr lang="en-US" sz="2000" b="1" i="0" dirty="0">
                <a:solidFill>
                  <a:srgbClr val="FAA936"/>
                </a:solidFill>
                <a:effectLst/>
              </a:rPr>
              <a:t>¿</a:t>
            </a:r>
            <a:r>
              <a:rPr lang="en-US" sz="2000" b="1" i="0" dirty="0" err="1">
                <a:solidFill>
                  <a:srgbClr val="FAA936"/>
                </a:solidFill>
                <a:effectLst/>
              </a:rPr>
              <a:t>Quiñen</a:t>
            </a:r>
            <a:r>
              <a:rPr lang="en-US" sz="2000" b="1" i="0" dirty="0">
                <a:solidFill>
                  <a:srgbClr val="FAA936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FAA936"/>
                </a:solidFill>
                <a:effectLst/>
              </a:rPr>
              <a:t>puede</a:t>
            </a:r>
            <a:r>
              <a:rPr lang="en-US" sz="2000" b="1" i="0" dirty="0">
                <a:solidFill>
                  <a:srgbClr val="FAA936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FAA936"/>
                </a:solidFill>
                <a:effectLst/>
              </a:rPr>
              <a:t>beneficiarse</a:t>
            </a:r>
            <a:r>
              <a:rPr lang="en-US" sz="2000" b="1" i="0" dirty="0">
                <a:solidFill>
                  <a:srgbClr val="FAA936"/>
                </a:solidFill>
                <a:effectLst/>
              </a:rPr>
              <a:t> del </a:t>
            </a:r>
            <a:r>
              <a:rPr lang="en-US" sz="2000" b="1" i="0" dirty="0" err="1">
                <a:solidFill>
                  <a:srgbClr val="FAA936"/>
                </a:solidFill>
                <a:effectLst/>
              </a:rPr>
              <a:t>curso</a:t>
            </a:r>
            <a:r>
              <a:rPr lang="en-US" sz="2000" b="1" i="0" dirty="0">
                <a:solidFill>
                  <a:srgbClr val="FAA936"/>
                </a:solidFill>
                <a:effectLst/>
              </a:rPr>
              <a:t> Osteoporosis Essentials?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050505"/>
                </a:solidFill>
                <a:effectLst/>
              </a:rPr>
              <a:t>Los miembros de la Red IOF tienen derecho a ser los organizadores del curso.</a:t>
            </a: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r>
              <a:rPr lang="en-US" b="1" dirty="0">
                <a:solidFill>
                  <a:srgbClr val="050505"/>
                </a:solidFill>
              </a:rPr>
              <a:t>Más </a:t>
            </a:r>
            <a:r>
              <a:rPr lang="en-US" b="1" dirty="0" err="1">
                <a:solidFill>
                  <a:srgbClr val="050505"/>
                </a:solidFill>
              </a:rPr>
              <a:t>información</a:t>
            </a:r>
            <a:r>
              <a:rPr lang="en-US" b="1" dirty="0">
                <a:solidFill>
                  <a:srgbClr val="050505"/>
                </a:solidFill>
              </a:rPr>
              <a:t> </a:t>
            </a:r>
            <a:r>
              <a:rPr lang="en-US" b="1" dirty="0" err="1">
                <a:solidFill>
                  <a:srgbClr val="050505"/>
                </a:solidFill>
              </a:rPr>
              <a:t>sobre</a:t>
            </a:r>
            <a:r>
              <a:rPr lang="en-US" b="1" dirty="0">
                <a:solidFill>
                  <a:srgbClr val="050505"/>
                </a:solidFill>
              </a:rPr>
              <a:t> el </a:t>
            </a:r>
            <a:r>
              <a:rPr lang="en-US" b="1" dirty="0" err="1">
                <a:solidFill>
                  <a:srgbClr val="050505"/>
                </a:solidFill>
              </a:rPr>
              <a:t>curso</a:t>
            </a:r>
            <a:r>
              <a:rPr lang="en-US" b="1" dirty="0">
                <a:solidFill>
                  <a:srgbClr val="050505"/>
                </a:solidFill>
              </a:rPr>
              <a:t> Osteoporosis Essentials Course </a:t>
            </a:r>
            <a:r>
              <a:rPr lang="en-US" b="1" dirty="0" err="1">
                <a:solidFill>
                  <a:srgbClr val="050505"/>
                </a:solidFill>
                <a:hlinkClick r:id="rId3"/>
              </a:rPr>
              <a:t>aqui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146720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8564881" cy="911142"/>
          </a:xfrm>
        </p:spPr>
        <p:txBody>
          <a:bodyPr/>
          <a:lstStyle/>
          <a:p>
            <a:r>
              <a:rPr lang="es-ES" sz="4000" dirty="0"/>
              <a:t>Actividades y recursos de sensibilización de la IOF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37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23A9FC-CB8E-4F0D-AF13-A3F5AFE52C34}"/>
              </a:ext>
            </a:extLst>
          </p:cNvPr>
          <p:cNvSpPr txBox="1"/>
          <p:nvPr/>
        </p:nvSpPr>
        <p:spPr>
          <a:xfrm>
            <a:off x="631654" y="5094787"/>
            <a:ext cx="7434124" cy="1178422"/>
          </a:xfrm>
          <a:prstGeom prst="rect">
            <a:avLst/>
          </a:prstGeom>
          <a:solidFill>
            <a:srgbClr val="FAA936"/>
          </a:solidFill>
          <a:ln w="69850">
            <a:solidFill>
              <a:srgbClr val="FAA936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Aumentar la visibilidad de la Universidad al promover los eventos organizados para el WOD en el </a:t>
            </a:r>
            <a:r>
              <a:rPr lang="fr-CH" sz="2400" dirty="0">
                <a:solidFill>
                  <a:srgbClr val="0563C1"/>
                </a:solidFill>
              </a:rPr>
              <a:t>M</a:t>
            </a:r>
            <a:r>
              <a:rPr lang="fr-CH" sz="2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 global e </a:t>
            </a:r>
            <a:r>
              <a:rPr lang="fr-CH" sz="24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interactivo</a:t>
            </a:r>
            <a:r>
              <a:rPr lang="fr-CH" sz="2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fr-CH" sz="24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eventos</a:t>
            </a:r>
            <a:r>
              <a:rPr lang="fr-CH" sz="2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WOD</a:t>
            </a:r>
            <a:r>
              <a:rPr lang="fr-CH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CH" sz="2400" dirty="0">
              <a:solidFill>
                <a:schemeClr val="bg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72ADB65-191D-40D8-BAA2-E1BE5AF29BA2}"/>
              </a:ext>
            </a:extLst>
          </p:cNvPr>
          <p:cNvGrpSpPr/>
          <p:nvPr/>
        </p:nvGrpSpPr>
        <p:grpSpPr>
          <a:xfrm>
            <a:off x="-7396797" y="1175662"/>
            <a:ext cx="20086592" cy="3256041"/>
            <a:chOff x="-7524388" y="1091699"/>
            <a:chExt cx="20086592" cy="32560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3878F2-7F64-BD43-8B66-A2C00F8943F3}"/>
                </a:ext>
              </a:extLst>
            </p:cNvPr>
            <p:cNvGrpSpPr/>
            <p:nvPr/>
          </p:nvGrpSpPr>
          <p:grpSpPr>
            <a:xfrm>
              <a:off x="-7524388" y="1091699"/>
              <a:ext cx="20086592" cy="3148986"/>
              <a:chOff x="-2206483" y="1452276"/>
              <a:chExt cx="9714592" cy="15229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BC33FB5-F389-7B4D-BB2E-3B80652F7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01128"/>
              <a:stretch/>
            </p:blipFill>
            <p:spPr>
              <a:xfrm>
                <a:off x="-2206483" y="1452277"/>
                <a:ext cx="4857296" cy="152296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BE4217C-57A5-B64F-AF9A-2354ABDF9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62707"/>
              <a:stretch/>
            </p:blipFill>
            <p:spPr>
              <a:xfrm>
                <a:off x="2650813" y="1452276"/>
                <a:ext cx="4857296" cy="1522961"/>
              </a:xfrm>
              <a:prstGeom prst="rect">
                <a:avLst/>
              </a:prstGeom>
            </p:spPr>
          </p:pic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E5A98A7-0432-4BD6-9FC9-D0585A5CDC98}"/>
                </a:ext>
              </a:extLst>
            </p:cNvPr>
            <p:cNvSpPr txBox="1"/>
            <p:nvPr/>
          </p:nvSpPr>
          <p:spPr>
            <a:xfrm>
              <a:off x="631654" y="3144240"/>
              <a:ext cx="188725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F9A936"/>
                  </a:solidFill>
                  <a:latin typeface="+mj-lt"/>
                  <a:cs typeface="+mj-cs"/>
                </a:rPr>
                <a:t>CREAR CONCIENCIA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62FB20-34E7-4519-A9DE-E2EA51051708}"/>
                </a:ext>
              </a:extLst>
            </p:cNvPr>
            <p:cNvSpPr txBox="1"/>
            <p:nvPr/>
          </p:nvSpPr>
          <p:spPr>
            <a:xfrm>
              <a:off x="2518908" y="3041418"/>
              <a:ext cx="185737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F9A936"/>
                  </a:solidFill>
                  <a:latin typeface="+mj-lt"/>
                  <a:cs typeface="+mj-cs"/>
                </a:rPr>
                <a:t>LLEGAR A UNA AUDIENCIA MAYOR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1E34631-AAF6-493C-A86C-6EA56C66940B}"/>
                </a:ext>
              </a:extLst>
            </p:cNvPr>
            <p:cNvSpPr txBox="1"/>
            <p:nvPr/>
          </p:nvSpPr>
          <p:spPr>
            <a:xfrm>
              <a:off x="4406162" y="3024301"/>
              <a:ext cx="2113861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F9A936"/>
                  </a:solidFill>
                  <a:latin typeface="+mj-lt"/>
                  <a:cs typeface="+mj-cs"/>
                </a:rPr>
                <a:t>HACER FOCO EN LA CARGA DE LA OSTEOPOROSIS Y LAS FRACTURAS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835EB0E-80A0-4C68-85C4-9CA2E14BF5AA}"/>
                </a:ext>
              </a:extLst>
            </p:cNvPr>
            <p:cNvSpPr txBox="1"/>
            <p:nvPr/>
          </p:nvSpPr>
          <p:spPr>
            <a:xfrm>
              <a:off x="6416846" y="3041418"/>
              <a:ext cx="20955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F9A936"/>
                  </a:solidFill>
                  <a:latin typeface="+mj-lt"/>
                  <a:cs typeface="+mj-cs"/>
                </a:rPr>
                <a:t>CAMBIAR PERCEPCIONES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4DFC3AD2-0CE3-4B5F-AE64-F31013F0EF15}"/>
              </a:ext>
            </a:extLst>
          </p:cNvPr>
          <p:cNvSpPr/>
          <p:nvPr/>
        </p:nvSpPr>
        <p:spPr>
          <a:xfrm>
            <a:off x="3934047" y="4014959"/>
            <a:ext cx="829339" cy="83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8DF2B4-9F01-4BB1-B4F1-15CAC721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7158188" cy="603034"/>
          </a:xfrm>
        </p:spPr>
        <p:txBody>
          <a:bodyPr/>
          <a:lstStyle/>
          <a:p>
            <a:r>
              <a:rPr lang="fr-CH" dirty="0" err="1"/>
              <a:t>Día</a:t>
            </a:r>
            <a:r>
              <a:rPr lang="fr-CH" dirty="0"/>
              <a:t> </a:t>
            </a:r>
            <a:r>
              <a:rPr lang="fr-CH" dirty="0" err="1"/>
              <a:t>Mundial</a:t>
            </a:r>
            <a:r>
              <a:rPr lang="fr-CH" dirty="0"/>
              <a:t> de la Osteoporosis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2984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Escala de tiempo&#10;&#10;Descripción generada automáticamente">
            <a:extLst>
              <a:ext uri="{FF2B5EF4-FFF2-40B4-BE49-F238E27FC236}">
                <a16:creationId xmlns:a16="http://schemas.microsoft.com/office/drawing/2014/main" id="{C41C6353-7D89-4F24-826F-C0F2A53D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95" y="4312420"/>
            <a:ext cx="1542734" cy="2160000"/>
          </a:xfrm>
          <a:prstGeom prst="rect">
            <a:avLst/>
          </a:prstGeom>
        </p:spPr>
      </p:pic>
      <p:pic>
        <p:nvPicPr>
          <p:cNvPr id="8" name="Image 5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03FFA417-0145-41F1-8D02-C976C414B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084" y="73532"/>
            <a:ext cx="4114619" cy="879191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E9BEBDFC-A464-41CE-9E61-ED16E96D8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924" y="882324"/>
            <a:ext cx="7134726" cy="446944"/>
          </a:xfrm>
        </p:spPr>
        <p:txBody>
          <a:bodyPr/>
          <a:lstStyle/>
          <a:p>
            <a:r>
              <a:rPr lang="es-ES" dirty="0">
                <a:latin typeface="+mj-lt"/>
                <a:cs typeface="Calibri Light" panose="020F0302020204030204" pitchFamily="34" charset="0"/>
              </a:rPr>
              <a:t>Recursos y materiales proporcionados por la IOF</a:t>
            </a:r>
            <a:endParaRPr lang="en-GB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98AD7F-A4A4-459D-8879-B660DB442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56" y="1576066"/>
            <a:ext cx="4007290" cy="1569600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13B2BAE-112E-4DBF-A4D4-7F5A6040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88" y="4312420"/>
            <a:ext cx="1477974" cy="20937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6D9C6-8474-4F3D-B528-AD9D3875D40B}"/>
              </a:ext>
            </a:extLst>
          </p:cNvPr>
          <p:cNvSpPr txBox="1"/>
          <p:nvPr/>
        </p:nvSpPr>
        <p:spPr>
          <a:xfrm>
            <a:off x="2079315" y="2489085"/>
            <a:ext cx="1981797" cy="1200329"/>
          </a:xfrm>
          <a:prstGeom prst="rect">
            <a:avLst/>
          </a:prstGeom>
          <a:solidFill>
            <a:srgbClr val="FAA936"/>
          </a:solidFill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 err="1"/>
              <a:t>Galeria</a:t>
            </a:r>
            <a:r>
              <a:rPr lang="fr-CH" dirty="0"/>
              <a:t> de </a:t>
            </a:r>
            <a:r>
              <a:rPr lang="fr-CH" dirty="0" err="1"/>
              <a:t>pacientes</a:t>
            </a:r>
            <a:r>
              <a:rPr lang="fr-CH" dirty="0"/>
              <a:t> con historias de vida y posters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9D3F74-8BD8-445A-BF65-2E254594013D}"/>
              </a:ext>
            </a:extLst>
          </p:cNvPr>
          <p:cNvSpPr txBox="1"/>
          <p:nvPr/>
        </p:nvSpPr>
        <p:spPr>
          <a:xfrm>
            <a:off x="5523239" y="4233163"/>
            <a:ext cx="1481763" cy="923330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CH" dirty="0">
              <a:solidFill>
                <a:schemeClr val="bg1"/>
              </a:solidFill>
            </a:endParaRPr>
          </a:p>
          <a:p>
            <a:pPr algn="ctr"/>
            <a:r>
              <a:rPr lang="fr-CH" dirty="0">
                <a:solidFill>
                  <a:schemeClr val="bg1"/>
                </a:solidFill>
              </a:rPr>
              <a:t>Posters</a:t>
            </a:r>
          </a:p>
          <a:p>
            <a:pPr algn="ctr"/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4A3A62-2C33-493D-A282-04E62FE3A762}"/>
              </a:ext>
            </a:extLst>
          </p:cNvPr>
          <p:cNvSpPr txBox="1"/>
          <p:nvPr/>
        </p:nvSpPr>
        <p:spPr>
          <a:xfrm>
            <a:off x="7444800" y="5267233"/>
            <a:ext cx="1543582" cy="646331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chemeClr val="bg1"/>
                </a:solidFill>
              </a:rPr>
              <a:t>Folleto</a:t>
            </a:r>
            <a:r>
              <a:rPr lang="fr-CH" dirty="0">
                <a:solidFill>
                  <a:schemeClr val="bg1"/>
                </a:solidFill>
              </a:rPr>
              <a:t> para </a:t>
            </a:r>
            <a:r>
              <a:rPr lang="fr-CH" dirty="0" err="1">
                <a:solidFill>
                  <a:schemeClr val="bg1"/>
                </a:solidFill>
              </a:rPr>
              <a:t>pacientes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757D4-8B36-4CF2-9F40-06E36CF5BEA0}"/>
              </a:ext>
            </a:extLst>
          </p:cNvPr>
          <p:cNvSpPr txBox="1"/>
          <p:nvPr/>
        </p:nvSpPr>
        <p:spPr>
          <a:xfrm>
            <a:off x="4667923" y="5861138"/>
            <a:ext cx="1414592" cy="923330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chemeClr val="bg1"/>
                </a:solidFill>
              </a:rPr>
              <a:t>Infografías</a:t>
            </a:r>
            <a:r>
              <a:rPr lang="fr-CH" dirty="0">
                <a:solidFill>
                  <a:schemeClr val="bg1"/>
                </a:solidFill>
              </a:rPr>
              <a:t> y </a:t>
            </a:r>
            <a:r>
              <a:rPr lang="fr-CH" dirty="0" err="1">
                <a:solidFill>
                  <a:schemeClr val="bg1"/>
                </a:solidFill>
              </a:rPr>
              <a:t>Hojas</a:t>
            </a:r>
            <a:r>
              <a:rPr lang="fr-CH" dirty="0">
                <a:solidFill>
                  <a:schemeClr val="bg1"/>
                </a:solidFill>
              </a:rPr>
              <a:t> de </a:t>
            </a:r>
            <a:r>
              <a:rPr lang="fr-CH" dirty="0" err="1">
                <a:solidFill>
                  <a:schemeClr val="bg1"/>
                </a:solidFill>
              </a:rPr>
              <a:t>Datos</a:t>
            </a: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12" name="Imagen 11" descr="Una persona y un texto en blanco&#10;&#10;Descripción generada automáticamente con confianza media">
            <a:extLst>
              <a:ext uri="{FF2B5EF4-FFF2-40B4-BE49-F238E27FC236}">
                <a16:creationId xmlns:a16="http://schemas.microsoft.com/office/drawing/2014/main" id="{FFB730F7-1928-4262-8CA9-3A8583A57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60" y="3100560"/>
            <a:ext cx="1828789" cy="1828789"/>
          </a:xfrm>
          <a:prstGeom prst="rect">
            <a:avLst/>
          </a:prstGeom>
        </p:spPr>
      </p:pic>
      <p:pic>
        <p:nvPicPr>
          <p:cNvPr id="22" name="Imagen 21" descr="Un par de personas de pie sobre pasto&#10;&#10;Descripción generada automáticamente con confianza baja">
            <a:extLst>
              <a:ext uri="{FF2B5EF4-FFF2-40B4-BE49-F238E27FC236}">
                <a16:creationId xmlns:a16="http://schemas.microsoft.com/office/drawing/2014/main" id="{A7CAD793-1B01-4D98-87C4-27A12405A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685" y="2274731"/>
            <a:ext cx="1992359" cy="2829365"/>
          </a:xfrm>
          <a:prstGeom prst="rect">
            <a:avLst/>
          </a:prstGeom>
        </p:spPr>
      </p:pic>
      <p:pic>
        <p:nvPicPr>
          <p:cNvPr id="24" name="Imagen 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529F355-4A38-4978-91C2-D61E4E3476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2842" y="2378686"/>
            <a:ext cx="2239926" cy="16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9601469" cy="911142"/>
          </a:xfrm>
        </p:spPr>
        <p:txBody>
          <a:bodyPr/>
          <a:lstStyle/>
          <a:p>
            <a:r>
              <a:rPr lang="en-US" sz="4000" dirty="0"/>
              <a:t>La IOF y sus </a:t>
            </a:r>
            <a:r>
              <a:rPr lang="en-US" sz="4000" dirty="0" err="1"/>
              <a:t>Comités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85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83ED-DA37-3E4D-BB7A-B8465E41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RISK CHECK</a:t>
            </a:r>
            <a:br>
              <a:rPr lang="fr-CH" dirty="0"/>
            </a:br>
            <a:r>
              <a:rPr lang="fr-CH" sz="2800" i="1" dirty="0" err="1"/>
              <a:t>Cuestionario</a:t>
            </a:r>
            <a:r>
              <a:rPr lang="fr-CH" sz="2800" i="1" dirty="0"/>
              <a:t> de </a:t>
            </a:r>
            <a:r>
              <a:rPr lang="fr-CH" sz="2800" i="1" dirty="0" err="1"/>
              <a:t>riesgo</a:t>
            </a:r>
            <a:r>
              <a:rPr lang="fr-CH" sz="2800" i="1" dirty="0"/>
              <a:t> de </a:t>
            </a:r>
            <a:r>
              <a:rPr lang="fr-CH" sz="2800" i="1" dirty="0" err="1"/>
              <a:t>osteoporosis</a:t>
            </a:r>
            <a:endParaRPr lang="en-RU" i="1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3E57CDA-0678-124B-B0A8-2AA163E88A88}"/>
              </a:ext>
            </a:extLst>
          </p:cNvPr>
          <p:cNvSpPr txBox="1">
            <a:spLocks/>
          </p:cNvSpPr>
          <p:nvPr/>
        </p:nvSpPr>
        <p:spPr>
          <a:xfrm>
            <a:off x="354095" y="1158240"/>
            <a:ext cx="7158188" cy="603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charset="0"/>
                <a:cs typeface="Calibri" charset="0"/>
              </a:rPr>
              <a:t>OBJETIVOS PRINCIPALES: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A3F9CA7-574C-7447-ABF8-759776B8CBAB}"/>
              </a:ext>
            </a:extLst>
          </p:cNvPr>
          <p:cNvSpPr txBox="1">
            <a:spLocks/>
          </p:cNvSpPr>
          <p:nvPr/>
        </p:nvSpPr>
        <p:spPr>
          <a:xfrm>
            <a:off x="354096" y="1598492"/>
            <a:ext cx="4999944" cy="2013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Concientizar acerca de los factores de riesgo de osteoporosis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Identificar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llegar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más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pacientes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riesgo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Dirigir el tráfico al sitio web de la IOF y del WOD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B73C3A-CEF2-8149-911C-4A6C9986C004}"/>
              </a:ext>
            </a:extLst>
          </p:cNvPr>
          <p:cNvSpPr txBox="1">
            <a:spLocks/>
          </p:cNvSpPr>
          <p:nvPr/>
        </p:nvSpPr>
        <p:spPr>
          <a:xfrm>
            <a:off x="354095" y="3361097"/>
            <a:ext cx="7158188" cy="603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charset="0"/>
                <a:cs typeface="Calibri" charset="0"/>
              </a:rPr>
              <a:t>RECURSOS DESARROLLADOS: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9FAB9F7-8D72-BA43-ABC8-C684EF969F26}"/>
              </a:ext>
            </a:extLst>
          </p:cNvPr>
          <p:cNvSpPr txBox="1">
            <a:spLocks/>
          </p:cNvSpPr>
          <p:nvPr/>
        </p:nvSpPr>
        <p:spPr>
          <a:xfrm>
            <a:off x="354095" y="3866933"/>
            <a:ext cx="8284343" cy="2400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6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2000" dirty="0">
                <a:solidFill>
                  <a:prstClr val="black"/>
                </a:solidFill>
                <a:latin typeface="Calibri" panose="020F0502020204030204"/>
              </a:rPr>
              <a:t>Versión online del cuestionario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 Light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Versión para imprimir del cuestionario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Infografía con resumen de los factores de riesgo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76AA20C-FD80-404E-994B-A982B56F70E5}"/>
              </a:ext>
            </a:extLst>
          </p:cNvPr>
          <p:cNvSpPr/>
          <p:nvPr/>
        </p:nvSpPr>
        <p:spPr>
          <a:xfrm>
            <a:off x="5591439" y="3819234"/>
            <a:ext cx="183543" cy="1589772"/>
          </a:xfrm>
          <a:prstGeom prst="rightBrace">
            <a:avLst/>
          </a:prstGeom>
          <a:ln w="12700">
            <a:solidFill>
              <a:srgbClr val="459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72524-6272-CB47-9655-12B4F55E855F}"/>
              </a:ext>
            </a:extLst>
          </p:cNvPr>
          <p:cNvSpPr txBox="1"/>
          <p:nvPr/>
        </p:nvSpPr>
        <p:spPr>
          <a:xfrm>
            <a:off x="5855783" y="4163328"/>
            <a:ext cx="351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>
                <a:solidFill>
                  <a:prstClr val="black"/>
                </a:solidFill>
                <a:latin typeface="Calibri" panose="020F0502020204030204"/>
                <a:cs typeface="Calibri Light" panose="020F0302020204030204" pitchFamily="34" charset="0"/>
              </a:rPr>
              <a:t>Traducido a 36 idiomas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098" name="Picture 2" descr="risk-check">
            <a:extLst>
              <a:ext uri="{FF2B5EF4-FFF2-40B4-BE49-F238E27FC236}">
                <a16:creationId xmlns:a16="http://schemas.microsoft.com/office/drawing/2014/main" id="{8C79F480-964A-4199-A691-3475FB7D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68" y="1352368"/>
            <a:ext cx="3570658" cy="201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5AFF65-CF16-4CCC-B25E-F0CCEF451097}"/>
              </a:ext>
            </a:extLst>
          </p:cNvPr>
          <p:cNvSpPr txBox="1"/>
          <p:nvPr/>
        </p:nvSpPr>
        <p:spPr>
          <a:xfrm>
            <a:off x="561264" y="5494395"/>
            <a:ext cx="7870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Link: ¿</a:t>
            </a:r>
            <a:r>
              <a:rPr lang="en-GB" dirty="0" err="1">
                <a:hlinkClick r:id="rId3"/>
              </a:rPr>
              <a:t>Podría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estar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en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riesgo</a:t>
            </a:r>
            <a:r>
              <a:rPr lang="en-GB" dirty="0">
                <a:hlinkClick r:id="rId3"/>
              </a:rPr>
              <a:t> de </a:t>
            </a:r>
            <a:r>
              <a:rPr lang="en-GB" dirty="0" err="1">
                <a:hlinkClick r:id="rId3"/>
              </a:rPr>
              <a:t>sufrir</a:t>
            </a:r>
            <a:r>
              <a:rPr lang="en-GB" dirty="0">
                <a:hlinkClick r:id="rId3"/>
              </a:rPr>
              <a:t> una </a:t>
            </a:r>
            <a:r>
              <a:rPr lang="en-GB" dirty="0" err="1">
                <a:hlinkClick r:id="rId3"/>
              </a:rPr>
              <a:t>fractura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debido</a:t>
            </a:r>
            <a:r>
              <a:rPr lang="en-GB" dirty="0">
                <a:hlinkClick r:id="rId3"/>
              </a:rPr>
              <a:t> a la osteoporosis? | International Osteoporosis Foundation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79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FD684A-F662-4437-8126-F63280AFB7BF}"/>
              </a:ext>
            </a:extLst>
          </p:cNvPr>
          <p:cNvSpPr/>
          <p:nvPr/>
        </p:nvSpPr>
        <p:spPr>
          <a:xfrm>
            <a:off x="672663" y="2387505"/>
            <a:ext cx="792658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fr-FR" sz="2400" b="1" dirty="0">
                <a:solidFill>
                  <a:srgbClr val="FAA936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La </a:t>
            </a:r>
            <a:r>
              <a:rPr lang="en-US" altLang="fr-FR" sz="2400" b="1" i="1" dirty="0">
                <a:solidFill>
                  <a:srgbClr val="FAA936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IOF Global Patient Charter </a:t>
            </a:r>
            <a:r>
              <a:rPr lang="es-ES" altLang="fr-FR" sz="2400" b="1" dirty="0">
                <a:solidFill>
                  <a:srgbClr val="FAA936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reclama cuatro derechos fundamentales del paciente </a:t>
            </a:r>
            <a:endParaRPr lang="fr-CH" sz="2400" b="1" dirty="0">
              <a:solidFill>
                <a:srgbClr val="FAA936"/>
              </a:solidFill>
            </a:endParaRPr>
          </a:p>
        </p:txBody>
      </p:sp>
      <p:sp>
        <p:nvSpPr>
          <p:cNvPr id="7" name="Ellipse 2">
            <a:extLst>
              <a:ext uri="{FF2B5EF4-FFF2-40B4-BE49-F238E27FC236}">
                <a16:creationId xmlns:a16="http://schemas.microsoft.com/office/drawing/2014/main" id="{E48743EA-3D85-4AD1-A1E2-77E5268E7FF4}"/>
              </a:ext>
            </a:extLst>
          </p:cNvPr>
          <p:cNvSpPr/>
          <p:nvPr/>
        </p:nvSpPr>
        <p:spPr>
          <a:xfrm>
            <a:off x="363857" y="4139875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 err="1">
                <a:solidFill>
                  <a:schemeClr val="bg1"/>
                </a:solidFill>
              </a:rPr>
              <a:t>Obtener</a:t>
            </a:r>
            <a:r>
              <a:rPr lang="fr-CH" b="1" dirty="0">
                <a:solidFill>
                  <a:schemeClr val="bg1"/>
                </a:solidFill>
              </a:rPr>
              <a:t> un </a:t>
            </a:r>
            <a:r>
              <a:rPr lang="fr-CH" b="1" dirty="0" err="1">
                <a:solidFill>
                  <a:schemeClr val="bg1"/>
                </a:solidFill>
              </a:rPr>
              <a:t>diagnóstico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oportuno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8" name="Ellipse 11">
            <a:extLst>
              <a:ext uri="{FF2B5EF4-FFF2-40B4-BE49-F238E27FC236}">
                <a16:creationId xmlns:a16="http://schemas.microsoft.com/office/drawing/2014/main" id="{38AFF98E-B0E0-4577-9DD4-54EA4087B792}"/>
              </a:ext>
            </a:extLst>
          </p:cNvPr>
          <p:cNvSpPr/>
          <p:nvPr/>
        </p:nvSpPr>
        <p:spPr>
          <a:xfrm>
            <a:off x="2642037" y="5616933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 err="1">
                <a:solidFill>
                  <a:schemeClr val="bg1"/>
                </a:solidFill>
              </a:rPr>
              <a:t>Acceder</a:t>
            </a:r>
            <a:r>
              <a:rPr lang="fr-CH" b="1" dirty="0">
                <a:solidFill>
                  <a:schemeClr val="bg1"/>
                </a:solidFill>
              </a:rPr>
              <a:t> a </a:t>
            </a:r>
            <a:r>
              <a:rPr lang="fr-CH" b="1" dirty="0" err="1">
                <a:solidFill>
                  <a:schemeClr val="bg1"/>
                </a:solidFill>
              </a:rPr>
              <a:t>cuidados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médicos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9" name="Ellipse 12">
            <a:extLst>
              <a:ext uri="{FF2B5EF4-FFF2-40B4-BE49-F238E27FC236}">
                <a16:creationId xmlns:a16="http://schemas.microsoft.com/office/drawing/2014/main" id="{E3F152AB-9216-4EAD-B44D-73829AA532AF}"/>
              </a:ext>
            </a:extLst>
          </p:cNvPr>
          <p:cNvSpPr/>
          <p:nvPr/>
        </p:nvSpPr>
        <p:spPr>
          <a:xfrm>
            <a:off x="5589176" y="5539359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 err="1">
                <a:solidFill>
                  <a:schemeClr val="bg1"/>
                </a:solidFill>
              </a:rPr>
              <a:t>Hacer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oir</a:t>
            </a:r>
            <a:r>
              <a:rPr lang="fr-CH" b="1" dirty="0">
                <a:solidFill>
                  <a:schemeClr val="bg1"/>
                </a:solidFill>
              </a:rPr>
              <a:t> la </a:t>
            </a:r>
            <a:r>
              <a:rPr lang="fr-CH" b="1" dirty="0" err="1">
                <a:solidFill>
                  <a:schemeClr val="bg1"/>
                </a:solidFill>
              </a:rPr>
              <a:t>voz</a:t>
            </a:r>
            <a:r>
              <a:rPr lang="fr-CH" b="1" dirty="0">
                <a:solidFill>
                  <a:schemeClr val="bg1"/>
                </a:solidFill>
              </a:rPr>
              <a:t> del </a:t>
            </a:r>
            <a:r>
              <a:rPr lang="fr-CH" b="1" dirty="0" err="1">
                <a:solidFill>
                  <a:schemeClr val="bg1"/>
                </a:solidFill>
              </a:rPr>
              <a:t>paciente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10" name="Ellipse 13">
            <a:extLst>
              <a:ext uri="{FF2B5EF4-FFF2-40B4-BE49-F238E27FC236}">
                <a16:creationId xmlns:a16="http://schemas.microsoft.com/office/drawing/2014/main" id="{F010CF0E-5B91-4430-82DA-9ABFA1F48F3B}"/>
              </a:ext>
            </a:extLst>
          </p:cNvPr>
          <p:cNvSpPr/>
          <p:nvPr/>
        </p:nvSpPr>
        <p:spPr>
          <a:xfrm>
            <a:off x="6627154" y="4043654"/>
            <a:ext cx="2347079" cy="126242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 err="1">
                <a:solidFill>
                  <a:schemeClr val="bg1"/>
                </a:solidFill>
              </a:rPr>
              <a:t>Apoyar</a:t>
            </a:r>
            <a:r>
              <a:rPr lang="fr-CH" b="1" dirty="0">
                <a:solidFill>
                  <a:schemeClr val="bg1"/>
                </a:solidFill>
              </a:rPr>
              <a:t> a la </a:t>
            </a:r>
            <a:r>
              <a:rPr lang="fr-CH" b="1" dirty="0" err="1">
                <a:solidFill>
                  <a:schemeClr val="bg1"/>
                </a:solidFill>
              </a:rPr>
              <a:t>familia</a:t>
            </a:r>
            <a:r>
              <a:rPr lang="fr-CH" b="1" dirty="0">
                <a:solidFill>
                  <a:schemeClr val="bg1"/>
                </a:solidFill>
              </a:rPr>
              <a:t> de los </a:t>
            </a:r>
            <a:r>
              <a:rPr lang="fr-CH" b="1" dirty="0" err="1">
                <a:solidFill>
                  <a:schemeClr val="bg1"/>
                </a:solidFill>
              </a:rPr>
              <a:t>pacientes</a:t>
            </a:r>
            <a:endParaRPr lang="fr-CH" b="1" dirty="0">
              <a:solidFill>
                <a:schemeClr val="bg1"/>
              </a:solidFill>
            </a:endParaRPr>
          </a:p>
        </p:txBody>
      </p:sp>
      <p:pic>
        <p:nvPicPr>
          <p:cNvPr id="11" name="Graphic 14" descr="Marketing">
            <a:extLst>
              <a:ext uri="{FF2B5EF4-FFF2-40B4-BE49-F238E27FC236}">
                <a16:creationId xmlns:a16="http://schemas.microsoft.com/office/drawing/2014/main" id="{E8C0658C-4557-4F67-A646-633941544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4968" y="3116892"/>
            <a:ext cx="1420202" cy="134732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66FD30-6D1E-4D5C-8C79-ECBBC0650960}"/>
              </a:ext>
            </a:extLst>
          </p:cNvPr>
          <p:cNvCxnSpPr>
            <a:cxnSpLocks/>
          </p:cNvCxnSpPr>
          <p:nvPr/>
        </p:nvCxnSpPr>
        <p:spPr>
          <a:xfrm flipH="1">
            <a:off x="2069684" y="4043654"/>
            <a:ext cx="1845284" cy="33925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DDE02D-F675-4F64-900A-D6854D424F75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558180" y="4464217"/>
            <a:ext cx="667366" cy="1152716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A5333A-9FD4-429A-9613-9C0128FCCF9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625069" y="4464217"/>
            <a:ext cx="1445762" cy="107514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85A2BB-1D25-4081-9D55-B3818D5339C0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4853980" y="4139875"/>
            <a:ext cx="1773174" cy="53499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1B6DDC1-38CA-466F-8008-795579E6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740" y="4776"/>
            <a:ext cx="5246064" cy="23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3B3A3-7B80-0940-A517-0ACEAF5F4E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3718" y="1662040"/>
            <a:ext cx="8905854" cy="491951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</a:pP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El WOD es la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ocasion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ideal para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visibilizar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la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carga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y el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impacto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de la osteoporosis a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través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de la Carta Global del </a:t>
            </a:r>
            <a:r>
              <a:rPr lang="en-GB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Paciente</a:t>
            </a:r>
            <a:r>
              <a:rPr lang="en-GB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de la IOF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5000" dirty="0"/>
              <a:t>Circula la </a:t>
            </a:r>
            <a:r>
              <a:rPr lang="fr-CH" sz="5000" dirty="0" err="1"/>
              <a:t>petición</a:t>
            </a:r>
            <a:r>
              <a:rPr lang="fr-CH" sz="5000" dirty="0"/>
              <a:t> en tu </a:t>
            </a:r>
            <a:r>
              <a:rPr lang="fr-CH" sz="5000" dirty="0" err="1"/>
              <a:t>evento</a:t>
            </a:r>
            <a:endParaRPr lang="fr-CH" sz="5000" dirty="0"/>
          </a:p>
          <a:p>
            <a:pPr marL="457200" lvl="1" indent="0">
              <a:lnSpc>
                <a:spcPct val="100000"/>
              </a:lnSpc>
              <a:buNone/>
            </a:pPr>
            <a:endParaRPr lang="fr-CH" sz="5000" dirty="0"/>
          </a:p>
          <a:p>
            <a:pPr>
              <a:lnSpc>
                <a:spcPct val="100000"/>
              </a:lnSpc>
            </a:pPr>
            <a:r>
              <a:rPr lang="fr-CH" sz="5000" b="1" dirty="0" err="1">
                <a:solidFill>
                  <a:srgbClr val="FAA936"/>
                </a:solidFill>
              </a:rPr>
              <a:t>Utiliza</a:t>
            </a:r>
            <a:r>
              <a:rPr lang="fr-CH" sz="5000" b="1" dirty="0">
                <a:solidFill>
                  <a:srgbClr val="FAA936"/>
                </a:solidFill>
              </a:rPr>
              <a:t> </a:t>
            </a:r>
            <a:r>
              <a:rPr lang="fr-CH" sz="5000" b="1" dirty="0" err="1">
                <a:solidFill>
                  <a:srgbClr val="FAA936"/>
                </a:solidFill>
              </a:rPr>
              <a:t>dispositivos</a:t>
            </a:r>
            <a:r>
              <a:rPr lang="fr-CH" sz="5000" b="1" dirty="0">
                <a:solidFill>
                  <a:srgbClr val="FAA936"/>
                </a:solidFill>
              </a:rPr>
              <a:t> </a:t>
            </a:r>
            <a:r>
              <a:rPr lang="fr-CH" sz="5000" b="1" dirty="0" err="1">
                <a:solidFill>
                  <a:srgbClr val="FAA936"/>
                </a:solidFill>
              </a:rPr>
              <a:t>electrónicos</a:t>
            </a:r>
            <a:r>
              <a:rPr lang="fr-CH" sz="5000" b="1" dirty="0">
                <a:solidFill>
                  <a:srgbClr val="FAA936"/>
                </a:solidFill>
              </a:rPr>
              <a:t> </a:t>
            </a:r>
            <a:r>
              <a:rPr lang="fr-CH" sz="5000" b="1" dirty="0" err="1">
                <a:solidFill>
                  <a:srgbClr val="FAA936"/>
                </a:solidFill>
              </a:rPr>
              <a:t>como</a:t>
            </a:r>
            <a:r>
              <a:rPr lang="fr-CH" sz="5000" b="1" dirty="0">
                <a:solidFill>
                  <a:srgbClr val="FAA936"/>
                </a:solidFill>
              </a:rPr>
              <a:t> </a:t>
            </a:r>
            <a:r>
              <a:rPr lang="fr-CH" sz="5000" b="1" dirty="0" err="1">
                <a:solidFill>
                  <a:srgbClr val="FAA936"/>
                </a:solidFill>
              </a:rPr>
              <a:t>tablets</a:t>
            </a:r>
            <a:r>
              <a:rPr lang="fr-CH" sz="5000" b="1" dirty="0">
                <a:solidFill>
                  <a:srgbClr val="FAA936"/>
                </a:solidFill>
              </a:rPr>
              <a:t> o smartphones en tu </a:t>
            </a:r>
            <a:r>
              <a:rPr lang="fr-CH" sz="5000" b="1" dirty="0" err="1">
                <a:solidFill>
                  <a:srgbClr val="FAA936"/>
                </a:solidFill>
              </a:rPr>
              <a:t>evento</a:t>
            </a:r>
            <a:r>
              <a:rPr lang="fr-CH" sz="5000" b="1" dirty="0">
                <a:solidFill>
                  <a:srgbClr val="FAA936"/>
                </a:solidFill>
              </a:rPr>
              <a:t> para </a:t>
            </a:r>
            <a:r>
              <a:rPr lang="fr-CH" sz="5000" b="1" dirty="0" err="1">
                <a:solidFill>
                  <a:srgbClr val="FAA936"/>
                </a:solidFill>
              </a:rPr>
              <a:t>invitar</a:t>
            </a:r>
            <a:r>
              <a:rPr lang="fr-CH" sz="5000" b="1" dirty="0">
                <a:solidFill>
                  <a:srgbClr val="FAA936"/>
                </a:solidFill>
              </a:rPr>
              <a:t> al </a:t>
            </a:r>
            <a:r>
              <a:rPr lang="fr-CH" sz="5000" b="1" dirty="0" err="1">
                <a:solidFill>
                  <a:srgbClr val="FAA936"/>
                </a:solidFill>
              </a:rPr>
              <a:t>público</a:t>
            </a:r>
            <a:r>
              <a:rPr lang="fr-CH" sz="5000" b="1" dirty="0">
                <a:solidFill>
                  <a:srgbClr val="FAA936"/>
                </a:solidFill>
              </a:rPr>
              <a:t> a: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5000" dirty="0" err="1"/>
              <a:t>SiFirmar</a:t>
            </a:r>
            <a:r>
              <a:rPr lang="fr-CH" sz="5000" dirty="0"/>
              <a:t> la </a:t>
            </a:r>
            <a:r>
              <a:rPr lang="fr-CH" sz="5000" dirty="0" err="1"/>
              <a:t>petición</a:t>
            </a:r>
            <a:r>
              <a:rPr lang="fr-CH" sz="5000" dirty="0"/>
              <a:t> online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5000" dirty="0" err="1"/>
              <a:t>Realizar</a:t>
            </a:r>
            <a:r>
              <a:rPr lang="fr-CH" sz="5000" dirty="0"/>
              <a:t> el </a:t>
            </a:r>
            <a:r>
              <a:rPr lang="fr-CH" sz="5000" dirty="0" err="1"/>
              <a:t>Cuestionario</a:t>
            </a:r>
            <a:r>
              <a:rPr lang="fr-CH" sz="5000" dirty="0"/>
              <a:t> de </a:t>
            </a:r>
            <a:r>
              <a:rPr lang="fr-CH" sz="5000" dirty="0" err="1"/>
              <a:t>Riesgo</a:t>
            </a:r>
            <a:r>
              <a:rPr lang="fr-CH" sz="5000" dirty="0"/>
              <a:t> de la Osteoporosis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fr-CH" sz="5000" dirty="0"/>
          </a:p>
          <a:p>
            <a:pPr>
              <a:lnSpc>
                <a:spcPct val="100000"/>
              </a:lnSpc>
            </a:pPr>
            <a:r>
              <a:rPr lang="fr-CH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Descarga</a:t>
            </a:r>
            <a:r>
              <a:rPr lang="fr-CH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y </a:t>
            </a:r>
            <a:r>
              <a:rPr lang="fr-CH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comparte</a:t>
            </a:r>
            <a:r>
              <a:rPr lang="fr-CH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los </a:t>
            </a:r>
            <a:r>
              <a:rPr lang="fr-CH" altLang="en-US" sz="5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recursos</a:t>
            </a:r>
            <a:r>
              <a:rPr lang="fr-CH" altLang="en-US" sz="5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disponibles online </a:t>
            </a:r>
            <a:r>
              <a:rPr lang="en-GB" altLang="en-US" sz="5000" b="1" dirty="0">
                <a:solidFill>
                  <a:prstClr val="black"/>
                </a:solidFill>
                <a:ea typeface="ＭＳ Ｐゴシック" panose="020B0600070205080204" pitchFamily="34" charset="-128"/>
                <a:hlinkClick r:id="rId3"/>
              </a:rPr>
              <a:t>http://globalpatientcharter.iofbonehealth.org/</a:t>
            </a:r>
            <a:r>
              <a:rPr lang="en-GB" altLang="en-US" sz="50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altLang="en-US" sz="5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GPC </a:t>
            </a:r>
            <a:r>
              <a:rPr lang="en-GB" altLang="en-US" sz="50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Hoja</a:t>
            </a:r>
            <a:r>
              <a:rPr lang="en-GB" altLang="en-US" sz="5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de </a:t>
            </a:r>
            <a:r>
              <a:rPr lang="en-GB" altLang="en-US" sz="50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datos</a:t>
            </a:r>
            <a:endParaRPr lang="en-GB" altLang="en-US" sz="50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altLang="en-US" sz="5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GPC </a:t>
            </a:r>
            <a:r>
              <a:rPr lang="en-GB" altLang="en-US" sz="50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Infografías</a:t>
            </a:r>
            <a:endParaRPr lang="en-GB" altLang="en-US" sz="50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endParaRPr lang="en-CH" sz="2400" dirty="0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CDD289BA-DE97-4895-A9EC-AC26ADA56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625" y="168793"/>
            <a:ext cx="4864749" cy="1118804"/>
          </a:xfrm>
          <a:prstGeom prst="rect">
            <a:avLst/>
          </a:prstGeom>
        </p:spPr>
      </p:pic>
      <p:pic>
        <p:nvPicPr>
          <p:cNvPr id="8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EE089EE-A816-454B-AA19-58A3FF5B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7" t="32594" r="59403"/>
          <a:stretch/>
        </p:blipFill>
        <p:spPr>
          <a:xfrm>
            <a:off x="7004374" y="4453797"/>
            <a:ext cx="1860698" cy="14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8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A706E04-324F-4FB9-92A5-137670E0FFEC}"/>
              </a:ext>
            </a:extLst>
          </p:cNvPr>
          <p:cNvSpPr txBox="1">
            <a:spLocks/>
          </p:cNvSpPr>
          <p:nvPr/>
        </p:nvSpPr>
        <p:spPr>
          <a:xfrm>
            <a:off x="482247" y="4571216"/>
            <a:ext cx="8179506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Reportes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temáticos</a:t>
            </a:r>
            <a:endParaRPr lang="en-US" sz="45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n 11" descr="Texto, Pizarra&#10;&#10;Descripción generada automáticamente">
            <a:extLst>
              <a:ext uri="{FF2B5EF4-FFF2-40B4-BE49-F238E27FC236}">
                <a16:creationId xmlns:a16="http://schemas.microsoft.com/office/drawing/2014/main" id="{75D02E80-9EEF-4A91-8810-26DE341F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59" y="1384189"/>
            <a:ext cx="2014279" cy="28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00BA984-E220-4097-A8D1-6C84FC19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388" y="1434315"/>
            <a:ext cx="2014279" cy="28171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C2E014-9C6D-4DC9-8F3E-84862CF0B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1373894"/>
            <a:ext cx="1978346" cy="28775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1EC40B8-1F35-45F6-B15F-6D0E50F86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246" y="1482719"/>
            <a:ext cx="2014280" cy="276876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DFA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47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C5829-FBD8-4658-B585-7F242792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61" y="4347165"/>
            <a:ext cx="7879842" cy="1485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Auditorías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regionales</a:t>
            </a:r>
            <a:endParaRPr lang="en-US" sz="45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AUDITS - 2011 - THE MIDDLE EAST &amp; AFRICA REGIONAL AUDIT _ Epidemiology, costs &amp; burden of osteoporosis in 2011">
            <a:extLst>
              <a:ext uri="{FF2B5EF4-FFF2-40B4-BE49-F238E27FC236}">
                <a16:creationId xmlns:a16="http://schemas.microsoft.com/office/drawing/2014/main" id="{38956E1C-E4CA-4FFF-8C6A-5A79278B5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r="15126" b="6"/>
          <a:stretch/>
        </p:blipFill>
        <p:spPr bwMode="auto">
          <a:xfrm>
            <a:off x="138418" y="1185809"/>
            <a:ext cx="1691597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UDITS - 2010 - Epidemiology">
            <a:extLst>
              <a:ext uri="{FF2B5EF4-FFF2-40B4-BE49-F238E27FC236}">
                <a16:creationId xmlns:a16="http://schemas.microsoft.com/office/drawing/2014/main" id="{40C4E9AC-CC73-403A-9D8C-C78854ADB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17161" b="5"/>
          <a:stretch/>
        </p:blipFill>
        <p:spPr bwMode="auto">
          <a:xfrm>
            <a:off x="1931772" y="1185809"/>
            <a:ext cx="1691596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DITS - 2013 - Epidemiology">
            <a:extLst>
              <a:ext uri="{FF2B5EF4-FFF2-40B4-BE49-F238E27FC236}">
                <a16:creationId xmlns:a16="http://schemas.microsoft.com/office/drawing/2014/main" id="{5A44308B-EBBE-4B13-A686-C45C5DDD5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13094" b="6"/>
          <a:stretch/>
        </p:blipFill>
        <p:spPr bwMode="auto">
          <a:xfrm>
            <a:off x="3725124" y="1185809"/>
            <a:ext cx="1691597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UDITS - 2012 - THE LATIN AMERICA REGIONAL AUDIT _ Epidemiology, costs &amp; burden of osteoporosis in 2012">
            <a:extLst>
              <a:ext uri="{FF2B5EF4-FFF2-40B4-BE49-F238E27FC236}">
                <a16:creationId xmlns:a16="http://schemas.microsoft.com/office/drawing/2014/main" id="{40080F8F-9D4F-412E-A0DA-63791CCC9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15432" b="6"/>
          <a:stretch/>
        </p:blipFill>
        <p:spPr bwMode="auto">
          <a:xfrm>
            <a:off x="5518478" y="1185809"/>
            <a:ext cx="1691596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4ECD88F-EA8E-4907-8B80-FF8DEE1A4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9" r="19550" b="-1"/>
          <a:stretch/>
        </p:blipFill>
        <p:spPr>
          <a:xfrm>
            <a:off x="7311831" y="1185809"/>
            <a:ext cx="1691597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CFAE69C-D540-4F49-AD5C-A0BD7AD0B377}"/>
              </a:ext>
            </a:extLst>
          </p:cNvPr>
          <p:cNvSpPr txBox="1"/>
          <p:nvPr/>
        </p:nvSpPr>
        <p:spPr>
          <a:xfrm>
            <a:off x="1924493" y="2547072"/>
            <a:ext cx="52950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3366"/>
                </a:solidFill>
              </a:rPr>
              <a:t>Nuestra visión es un mundo sin fracturas por fragilidad, en el cual la movilidad saludable sea una realidad para todos</a:t>
            </a:r>
          </a:p>
        </p:txBody>
      </p:sp>
    </p:spTree>
    <p:extLst>
      <p:ext uri="{BB962C8B-B14F-4D97-AF65-F5344CB8AC3E}">
        <p14:creationId xmlns:p14="http://schemas.microsoft.com/office/powerpoint/2010/main" val="10294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42D6BE63-9FF1-4240-9764-335360679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640" y="227552"/>
            <a:ext cx="536852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CH" altLang="fr-FR" sz="3200" b="1" dirty="0" err="1">
                <a:solidFill>
                  <a:srgbClr val="003366"/>
                </a:solidFill>
                <a:latin typeface="+mn-lt"/>
                <a:cs typeface="Arial" panose="020B0604020202020204" pitchFamily="34" charset="0"/>
              </a:rPr>
              <a:t>Misión</a:t>
            </a:r>
            <a:r>
              <a:rPr lang="fr-CH" altLang="fr-FR" sz="3200" b="1" dirty="0">
                <a:solidFill>
                  <a:srgbClr val="003366"/>
                </a:solidFill>
                <a:latin typeface="+mn-lt"/>
                <a:cs typeface="Arial" panose="020B0604020202020204" pitchFamily="34" charset="0"/>
              </a:rPr>
              <a:t> y </a:t>
            </a:r>
            <a:r>
              <a:rPr lang="fr-CH" altLang="fr-FR" sz="3200" b="1" dirty="0" err="1">
                <a:solidFill>
                  <a:srgbClr val="003366"/>
                </a:solidFill>
                <a:latin typeface="+mn-lt"/>
                <a:cs typeface="Arial" panose="020B0604020202020204" pitchFamily="34" charset="0"/>
              </a:rPr>
              <a:t>Visión</a:t>
            </a:r>
            <a:r>
              <a:rPr lang="fr-CH" altLang="fr-FR" sz="3200" b="1" dirty="0">
                <a:solidFill>
                  <a:srgbClr val="003366"/>
                </a:solidFill>
                <a:latin typeface="+mn-lt"/>
                <a:cs typeface="Arial" panose="020B0604020202020204" pitchFamily="34" charset="0"/>
              </a:rPr>
              <a:t> de la IOF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FC870F0-A75A-45F1-BF3E-9E5301968F21}"/>
              </a:ext>
            </a:extLst>
          </p:cNvPr>
          <p:cNvGrpSpPr/>
          <p:nvPr/>
        </p:nvGrpSpPr>
        <p:grpSpPr>
          <a:xfrm>
            <a:off x="2099832" y="671996"/>
            <a:ext cx="6862184" cy="5563143"/>
            <a:chOff x="2025874" y="658282"/>
            <a:chExt cx="6862184" cy="5563143"/>
          </a:xfrm>
        </p:grpSpPr>
        <p:pic>
          <p:nvPicPr>
            <p:cNvPr id="5123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79A1857-E7F6-4699-8E72-EF7687094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12"/>
            <a:stretch>
              <a:fillRect/>
            </a:stretch>
          </p:blipFill>
          <p:spPr bwMode="auto">
            <a:xfrm>
              <a:off x="2025874" y="658282"/>
              <a:ext cx="6862184" cy="55414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EEC617A-AD96-4EDF-B08D-6064B8D2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679990"/>
              <a:ext cx="1787703" cy="1205044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5A74E5B-637A-41E4-A6DC-005B7D1F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2298" y="1110720"/>
              <a:ext cx="1911995" cy="144900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A05CE4E-1BEC-44FF-9A7F-20BE64968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9723" y="2735347"/>
              <a:ext cx="1297005" cy="138730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1778CFB-B08C-4987-8169-07AE17D21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6096" y="4286589"/>
              <a:ext cx="1556375" cy="143665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B1C5499-8E19-49B4-BF7D-F0C53F2E0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4801" y="4907847"/>
              <a:ext cx="2011416" cy="131357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FC28B44-4699-43FD-81F9-0D57B4226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1563" y="4240102"/>
              <a:ext cx="1787703" cy="1133151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CC940B7-175D-418E-9CFB-EC08FA9B8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8678"/>
            <a:stretch/>
          </p:blipFill>
          <p:spPr>
            <a:xfrm>
              <a:off x="2086244" y="2847062"/>
              <a:ext cx="1982175" cy="113315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7165326-3BC1-490A-97EC-3BF6A0B33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91171" y="1460906"/>
              <a:ext cx="1878234" cy="1133150"/>
            </a:xfrm>
            <a:prstGeom prst="rect">
              <a:avLst/>
            </a:prstGeom>
          </p:spPr>
        </p:pic>
      </p:grp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5CB4CC8-F1E6-4B50-9621-767082958766}"/>
              </a:ext>
            </a:extLst>
          </p:cNvPr>
          <p:cNvSpPr/>
          <p:nvPr/>
        </p:nvSpPr>
        <p:spPr>
          <a:xfrm>
            <a:off x="189468" y="1276220"/>
            <a:ext cx="2109019" cy="1998667"/>
          </a:xfrm>
          <a:prstGeom prst="flowChartAlternateProcess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cap="small" dirty="0" err="1">
                <a:ln w="12700">
                  <a:noFill/>
                </a:ln>
                <a:solidFill>
                  <a:srgbClr val="003366"/>
                </a:solidFill>
              </a:rPr>
              <a:t>Visión</a:t>
            </a:r>
            <a:endParaRPr lang="fr-CH" sz="2000" b="1" cap="small" dirty="0">
              <a:ln w="12700">
                <a:noFill/>
              </a:ln>
              <a:solidFill>
                <a:srgbClr val="003366"/>
              </a:solidFill>
            </a:endParaRPr>
          </a:p>
          <a:p>
            <a:pPr algn="ctr"/>
            <a:r>
              <a:rPr lang="es-ES" sz="1600" dirty="0">
                <a:latin typeface="+mn-lt"/>
              </a:rPr>
              <a:t>Nuestra visión es un mundo sin fracturas por fragilidad, en el que la movilidad saludable sea una realidad para todos</a:t>
            </a:r>
            <a:endParaRPr lang="fr-CH" sz="1600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C89F57F-EF18-473D-AD5D-0C2AFEA7FE3A}"/>
              </a:ext>
            </a:extLst>
          </p:cNvPr>
          <p:cNvSpPr/>
          <p:nvPr/>
        </p:nvSpPr>
        <p:spPr>
          <a:xfrm>
            <a:off x="255942" y="3841055"/>
            <a:ext cx="2109019" cy="1998667"/>
          </a:xfrm>
          <a:prstGeom prst="flowChartAlternateProcess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cap="small" dirty="0">
                <a:ln w="12700">
                  <a:noFill/>
                </a:ln>
                <a:solidFill>
                  <a:srgbClr val="003366"/>
                </a:solidFill>
              </a:rPr>
              <a:t>MISIÓN</a:t>
            </a:r>
          </a:p>
          <a:p>
            <a:pPr algn="ctr"/>
            <a:r>
              <a:rPr lang="es-ES" sz="1600" dirty="0">
                <a:latin typeface="+mn-lt"/>
              </a:rPr>
              <a:t>Promover la salud ósea y musculoesquelética como prioridad mundial.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16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A94AB20C-3352-44C5-A6EB-8603FD27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07" y="715049"/>
            <a:ext cx="6855063" cy="43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ES" altLang="fr-FR" sz="2400" dirty="0">
                <a:solidFill>
                  <a:srgbClr val="FAA936"/>
                </a:solidFill>
                <a:latin typeface="+mj-lt"/>
                <a:cs typeface="Arial" panose="020B0604020202020204" pitchFamily="34" charset="0"/>
              </a:rPr>
              <a:t>Una amplia red de partes interesadas</a:t>
            </a:r>
            <a:endParaRPr lang="fr-CH" altLang="fr-FR" sz="2400" dirty="0">
              <a:solidFill>
                <a:srgbClr val="FAA93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ADC260-55AA-4682-BA38-1DF2460C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07" y="74854"/>
            <a:ext cx="6855063" cy="64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fr-FR" sz="2800" b="1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Comités de la IOF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EFC01-79D0-49CB-9685-2CDF988ACC77}"/>
              </a:ext>
            </a:extLst>
          </p:cNvPr>
          <p:cNvSpPr txBox="1"/>
          <p:nvPr/>
        </p:nvSpPr>
        <p:spPr>
          <a:xfrm>
            <a:off x="253307" y="1546457"/>
            <a:ext cx="3121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Comité de </a:t>
            </a:r>
            <a:r>
              <a:rPr lang="fr-CH" sz="1600" b="1" dirty="0" err="1">
                <a:solidFill>
                  <a:srgbClr val="003366"/>
                </a:solidFill>
              </a:rPr>
              <a:t>Sociedades</a:t>
            </a:r>
            <a:r>
              <a:rPr lang="fr-CH" sz="1600" b="1" dirty="0">
                <a:solidFill>
                  <a:srgbClr val="003366"/>
                </a:solidFill>
              </a:rPr>
              <a:t> </a:t>
            </a:r>
            <a:r>
              <a:rPr lang="fr-CH" sz="1600" b="1" dirty="0" err="1">
                <a:solidFill>
                  <a:srgbClr val="003366"/>
                </a:solidFill>
              </a:rPr>
              <a:t>Nacionales</a:t>
            </a:r>
            <a:br>
              <a:rPr lang="fr-CH" sz="1400" dirty="0"/>
            </a:br>
            <a:endParaRPr lang="fr-CH" sz="1400" dirty="0"/>
          </a:p>
          <a:p>
            <a:r>
              <a:rPr lang="es-ES" sz="1400" dirty="0"/>
              <a:t>Una amplia </a:t>
            </a:r>
            <a:r>
              <a:rPr lang="es-ES" sz="1400" b="1" dirty="0"/>
              <a:t>red de organizaciones científicas y de pacientes </a:t>
            </a:r>
            <a:r>
              <a:rPr lang="es-ES" sz="1400" dirty="0"/>
              <a:t>interesadas en defender la salud ósea, fomentar la autonomía de los pacientes y apoyar la investigación y la formación de los profesionales de la salud en todo el mundo.</a:t>
            </a:r>
            <a:endParaRPr lang="fr-CH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65D-4C37-40C9-A006-DFCA440DD8CC}"/>
              </a:ext>
            </a:extLst>
          </p:cNvPr>
          <p:cNvSpPr txBox="1"/>
          <p:nvPr/>
        </p:nvSpPr>
        <p:spPr>
          <a:xfrm>
            <a:off x="4572000" y="1541765"/>
            <a:ext cx="353829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Comité de </a:t>
            </a:r>
            <a:r>
              <a:rPr lang="fr-CH" sz="1600" b="1" dirty="0" err="1">
                <a:solidFill>
                  <a:srgbClr val="003366"/>
                </a:solidFill>
              </a:rPr>
              <a:t>Asesores</a:t>
            </a:r>
            <a:r>
              <a:rPr lang="fr-CH" sz="1600" b="1" dirty="0">
                <a:solidFill>
                  <a:srgbClr val="003366"/>
                </a:solidFill>
              </a:rPr>
              <a:t> </a:t>
            </a:r>
            <a:r>
              <a:rPr lang="fr-CH" sz="1600" b="1" dirty="0" err="1">
                <a:solidFill>
                  <a:srgbClr val="003366"/>
                </a:solidFill>
              </a:rPr>
              <a:t>Científicos</a:t>
            </a:r>
            <a:br>
              <a:rPr lang="fr-CH" sz="1400" dirty="0"/>
            </a:br>
            <a:endParaRPr lang="fr-CH" sz="1400" dirty="0"/>
          </a:p>
          <a:p>
            <a:r>
              <a:rPr lang="es-ES" sz="1400" dirty="0"/>
              <a:t>La </a:t>
            </a:r>
            <a:r>
              <a:rPr lang="es-ES" sz="1400" b="1" dirty="0"/>
              <a:t>comunidad médica y científica de la IOF</a:t>
            </a:r>
            <a:r>
              <a:rPr lang="es-ES" sz="1400" dirty="0"/>
              <a:t>. Está formada por </a:t>
            </a:r>
            <a:r>
              <a:rPr lang="es-ES" sz="1400" b="1" dirty="0"/>
              <a:t>162 expertos mundiales en el campo de la osteoporosis y la salud musculoesquelética</a:t>
            </a:r>
            <a:r>
              <a:rPr lang="es-ES" sz="1400" dirty="0"/>
              <a:t>. La misión del CSA es asesorar a la Junta Directiva en todos los asuntos científicos relacionados con el trabajo de la IOF, promover los objetivos clínicos y de investigación de la IOF, apoyar los cambios de política nacional y proporcionar recomendaciones para las mejores prácticas en el campo.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CA70F-2DCA-47AE-80F0-1D672680A976}"/>
              </a:ext>
            </a:extLst>
          </p:cNvPr>
          <p:cNvSpPr txBox="1"/>
          <p:nvPr/>
        </p:nvSpPr>
        <p:spPr>
          <a:xfrm>
            <a:off x="351162" y="4189488"/>
            <a:ext cx="4915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Comité de </a:t>
            </a:r>
            <a:r>
              <a:rPr lang="fr-CH" sz="1600" b="1" dirty="0" err="1">
                <a:solidFill>
                  <a:srgbClr val="003366"/>
                </a:solidFill>
              </a:rPr>
              <a:t>Asesores</a:t>
            </a:r>
            <a:r>
              <a:rPr lang="fr-CH" sz="1600" b="1" dirty="0">
                <a:solidFill>
                  <a:srgbClr val="003366"/>
                </a:solidFill>
              </a:rPr>
              <a:t> Corporativos</a:t>
            </a:r>
            <a:br>
              <a:rPr lang="fr-CH" sz="1400" dirty="0"/>
            </a:br>
            <a:endParaRPr lang="fr-CH" sz="1400" dirty="0"/>
          </a:p>
          <a:p>
            <a:r>
              <a:rPr lang="es-ES" sz="1400" dirty="0"/>
              <a:t>Un foro único compuesto por una </a:t>
            </a:r>
            <a:r>
              <a:rPr lang="es-ES" sz="1400" b="1" dirty="0"/>
              <a:t>amplia y diversificada gama de empresas comprometidas con la promoción de la salud ósea </a:t>
            </a:r>
            <a:r>
              <a:rPr lang="es-ES" sz="1400" dirty="0"/>
              <a:t>y la mejora en la prevención y el cuidado de la osteoporosis y las fracturas. Entre los miembros del Comité se encuentran empresas líderes de los sectores farmacéutico, ortopédico y de dispositivos médicos, así como de la industria alimentaria y de la nutrición.</a:t>
            </a:r>
            <a:endParaRPr lang="fr-CH" sz="1400" dirty="0"/>
          </a:p>
        </p:txBody>
      </p:sp>
      <p:pic>
        <p:nvPicPr>
          <p:cNvPr id="4" name="Graphic 3" descr="Connections with solid fill">
            <a:extLst>
              <a:ext uri="{FF2B5EF4-FFF2-40B4-BE49-F238E27FC236}">
                <a16:creationId xmlns:a16="http://schemas.microsoft.com/office/drawing/2014/main" id="{87EB0232-9D55-4517-A92B-3A08CA3AA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5417" y="1591311"/>
            <a:ext cx="1192013" cy="1192013"/>
          </a:xfrm>
          <a:prstGeom prst="rect">
            <a:avLst/>
          </a:prstGeom>
        </p:spPr>
      </p:pic>
      <p:pic>
        <p:nvPicPr>
          <p:cNvPr id="10" name="Graphic 9" descr="Microscope with solid fill">
            <a:extLst>
              <a:ext uri="{FF2B5EF4-FFF2-40B4-BE49-F238E27FC236}">
                <a16:creationId xmlns:a16="http://schemas.microsoft.com/office/drawing/2014/main" id="{85D549D5-1568-42D7-9345-753298D58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986" y="1970752"/>
            <a:ext cx="1192014" cy="1192014"/>
          </a:xfrm>
          <a:prstGeom prst="rect">
            <a:avLst/>
          </a:prstGeom>
        </p:spPr>
      </p:pic>
      <p:pic>
        <p:nvPicPr>
          <p:cNvPr id="12" name="Graphic 11" descr="Factory with solid fill">
            <a:extLst>
              <a:ext uri="{FF2B5EF4-FFF2-40B4-BE49-F238E27FC236}">
                <a16:creationId xmlns:a16="http://schemas.microsoft.com/office/drawing/2014/main" id="{DF7E08ED-97C9-4DEC-85B5-EE361F301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404" y="4584542"/>
            <a:ext cx="1192014" cy="11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50D2A7-CFE0-4474-ADAD-037FB8ED0D59}"/>
              </a:ext>
            </a:extLst>
          </p:cNvPr>
          <p:cNvSpPr txBox="1"/>
          <p:nvPr/>
        </p:nvSpPr>
        <p:spPr>
          <a:xfrm>
            <a:off x="1987370" y="972412"/>
            <a:ext cx="5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269 patient &amp; </a:t>
            </a:r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medical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societies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148 countries</a:t>
            </a:r>
          </a:p>
          <a:p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representing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H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88% 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the global population</a:t>
            </a:r>
            <a:endParaRPr lang="en-GB" sz="20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D1578A6-2B40-4AA3-A163-5883E3F12BB9}"/>
              </a:ext>
            </a:extLst>
          </p:cNvPr>
          <p:cNvGrpSpPr/>
          <p:nvPr/>
        </p:nvGrpSpPr>
        <p:grpSpPr>
          <a:xfrm>
            <a:off x="524953" y="217226"/>
            <a:ext cx="8269235" cy="5378031"/>
            <a:chOff x="524953" y="217226"/>
            <a:chExt cx="8269235" cy="5378031"/>
          </a:xfrm>
        </p:grpSpPr>
        <p:pic>
          <p:nvPicPr>
            <p:cNvPr id="3075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2E0CD67F-D551-44CD-89F3-D76DA7C26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" t="5598" r="1768" b="16490"/>
            <a:stretch>
              <a:fillRect/>
            </a:stretch>
          </p:blipFill>
          <p:spPr bwMode="auto">
            <a:xfrm>
              <a:off x="524953" y="217226"/>
              <a:ext cx="8269235" cy="5378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6253A5C-D503-4D13-85B3-AE4170DA2C2C}"/>
                </a:ext>
              </a:extLst>
            </p:cNvPr>
            <p:cNvSpPr txBox="1"/>
            <p:nvPr/>
          </p:nvSpPr>
          <p:spPr>
            <a:xfrm>
              <a:off x="912682" y="403025"/>
              <a:ext cx="7240718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002060"/>
                  </a:solidFill>
                </a:rPr>
                <a:t>MIEMBROS DEL CNS DE LA IOF</a:t>
              </a:r>
            </a:p>
            <a:p>
              <a:pPr algn="ctr"/>
              <a:r>
                <a:rPr lang="es-ES" sz="2000" b="1" dirty="0">
                  <a:solidFill>
                    <a:schemeClr val="accent2">
                      <a:lumMod val="75000"/>
                    </a:schemeClr>
                  </a:solidFill>
                </a:rPr>
                <a:t>269 sociedades médicas y de pacientes en 148 países y representando el 88% de la población mundial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08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543" y="2621903"/>
            <a:ext cx="9601469" cy="911142"/>
          </a:xfrm>
        </p:spPr>
        <p:txBody>
          <a:bodyPr/>
          <a:lstStyle/>
          <a:p>
            <a:r>
              <a:rPr lang="en-US" sz="4000" dirty="0"/>
              <a:t>The IOF University Network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543" y="3533755"/>
            <a:ext cx="8319022" cy="623453"/>
          </a:xfrm>
        </p:spPr>
        <p:txBody>
          <a:bodyPr/>
          <a:lstStyle/>
          <a:p>
            <a:r>
              <a:rPr lang="en-GB" dirty="0"/>
              <a:t>Una red </a:t>
            </a:r>
            <a:r>
              <a:rPr lang="en-GB" dirty="0" err="1"/>
              <a:t>universitaria</a:t>
            </a:r>
            <a:r>
              <a:rPr lang="en-GB" dirty="0"/>
              <a:t> para la </a:t>
            </a:r>
            <a:r>
              <a:rPr lang="en-GB" dirty="0" err="1"/>
              <a:t>colaboración</a:t>
            </a:r>
            <a:r>
              <a:rPr lang="en-GB" dirty="0"/>
              <a:t> </a:t>
            </a:r>
            <a:r>
              <a:rPr lang="en-GB" dirty="0" err="1"/>
              <a:t>multidisciplinaria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el </a:t>
            </a:r>
            <a:r>
              <a:rPr lang="en-GB" dirty="0" err="1"/>
              <a:t>mundo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E0EF-EBEF-41DF-A270-6A35EF18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Alcance</a:t>
            </a:r>
            <a:r>
              <a:rPr lang="fr-CH" dirty="0"/>
              <a:t> y </a:t>
            </a:r>
            <a:r>
              <a:rPr lang="fr-CH" dirty="0" err="1"/>
              <a:t>Objetivos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92993-D4FD-4AE5-9795-F461C30AB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4D9CDD-864B-4705-9465-D5F74453AB4D}"/>
              </a:ext>
            </a:extLst>
          </p:cNvPr>
          <p:cNvSpPr/>
          <p:nvPr/>
        </p:nvSpPr>
        <p:spPr>
          <a:xfrm>
            <a:off x="1806528" y="1584516"/>
            <a:ext cx="2518893" cy="132971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Ampliar la red de la IOF </a:t>
            </a:r>
            <a:r>
              <a:rPr lang="es-ES" sz="1600" dirty="0">
                <a:solidFill>
                  <a:schemeClr val="bg1"/>
                </a:solidFill>
              </a:rPr>
              <a:t>mediante la integración de universidades de renombre en todo el mundo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Graphic 4" descr="Connections with solid fill">
            <a:extLst>
              <a:ext uri="{FF2B5EF4-FFF2-40B4-BE49-F238E27FC236}">
                <a16:creationId xmlns:a16="http://schemas.microsoft.com/office/drawing/2014/main" id="{39872E7F-DF59-464D-A917-5E4362E7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709" y="1796724"/>
            <a:ext cx="1206605" cy="12066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279554-2FE2-471A-8A95-28A9020CD2A1}"/>
              </a:ext>
            </a:extLst>
          </p:cNvPr>
          <p:cNvSpPr/>
          <p:nvPr/>
        </p:nvSpPr>
        <p:spPr>
          <a:xfrm>
            <a:off x="1806529" y="3153971"/>
            <a:ext cx="2518893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Las universidades serán </a:t>
            </a:r>
            <a:r>
              <a:rPr lang="es-ES" sz="1600" b="1" dirty="0">
                <a:solidFill>
                  <a:schemeClr val="bg1"/>
                </a:solidFill>
              </a:rPr>
              <a:t>miembros aliados </a:t>
            </a:r>
            <a:r>
              <a:rPr lang="es-ES" sz="1600" dirty="0">
                <a:solidFill>
                  <a:schemeClr val="bg1"/>
                </a:solidFill>
              </a:rPr>
              <a:t>del Comité de Sociedades Nacionales de la IOF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7EFC8-BD78-4C05-91D9-247FB9CE7200}"/>
              </a:ext>
            </a:extLst>
          </p:cNvPr>
          <p:cNvSpPr/>
          <p:nvPr/>
        </p:nvSpPr>
        <p:spPr>
          <a:xfrm>
            <a:off x="6132671" y="1516249"/>
            <a:ext cx="2409595" cy="1206605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Compartir conocimientos </a:t>
            </a:r>
            <a:r>
              <a:rPr lang="es-ES" sz="1600" dirty="0">
                <a:solidFill>
                  <a:schemeClr val="bg1"/>
                </a:solidFill>
              </a:rPr>
              <a:t>sobre los últimos avances y retos en el campo óseo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3BF02-C3B1-446A-9EC9-C5D4474B5814}"/>
              </a:ext>
            </a:extLst>
          </p:cNvPr>
          <p:cNvSpPr/>
          <p:nvPr/>
        </p:nvSpPr>
        <p:spPr>
          <a:xfrm>
            <a:off x="1806528" y="4831966"/>
            <a:ext cx="2518893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 lnSpcReduction="10000"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Apoyar a la </a:t>
            </a:r>
            <a:r>
              <a:rPr lang="es-ES" sz="1600" b="1" dirty="0">
                <a:solidFill>
                  <a:schemeClr val="bg1"/>
                </a:solidFill>
              </a:rPr>
              <a:t>próxima generación de líderes de opinión</a:t>
            </a:r>
            <a:r>
              <a:rPr lang="es-ES" sz="1600" dirty="0">
                <a:solidFill>
                  <a:schemeClr val="bg1"/>
                </a:solidFill>
              </a:rPr>
              <a:t> en el campo de la osteoporosis y las enfermedades musculoesqueléticas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F21BD0-2745-40F2-B45A-188E7C37B5B5}"/>
              </a:ext>
            </a:extLst>
          </p:cNvPr>
          <p:cNvSpPr/>
          <p:nvPr/>
        </p:nvSpPr>
        <p:spPr>
          <a:xfrm>
            <a:off x="6132672" y="2905243"/>
            <a:ext cx="2409594" cy="1719413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80000" rtlCol="0" anchor="ctr">
            <a:no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Desarrollar proyectos de investigación </a:t>
            </a:r>
            <a:r>
              <a:rPr lang="es-ES" sz="1400" dirty="0">
                <a:solidFill>
                  <a:schemeClr val="bg1"/>
                </a:solidFill>
              </a:rPr>
              <a:t>para animar a los jóvenes científicos y profesionales de la salud a realizar  estudios en el campo de la osteoporosis y las enfermedades musculoesqueléticas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6DC84-EEFB-4DC3-A20E-6F4329EAFAD0}"/>
              </a:ext>
            </a:extLst>
          </p:cNvPr>
          <p:cNvSpPr/>
          <p:nvPr/>
        </p:nvSpPr>
        <p:spPr>
          <a:xfrm>
            <a:off x="6132672" y="4788391"/>
            <a:ext cx="2409595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Elaborar programas</a:t>
            </a:r>
            <a:r>
              <a:rPr lang="es-ES" sz="1600" dirty="0">
                <a:solidFill>
                  <a:schemeClr val="bg1"/>
                </a:solidFill>
              </a:rPr>
              <a:t> para jóvenes científicos y profesionales de la salud de forma colectiva</a:t>
            </a:r>
          </a:p>
        </p:txBody>
      </p:sp>
      <p:pic>
        <p:nvPicPr>
          <p:cNvPr id="15" name="Graphic 14" descr="Scientist male with solid fill">
            <a:extLst>
              <a:ext uri="{FF2B5EF4-FFF2-40B4-BE49-F238E27FC236}">
                <a16:creationId xmlns:a16="http://schemas.microsoft.com/office/drawing/2014/main" id="{C3AE5DA7-45B6-4325-8C52-E3824A0E9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167" y="5047117"/>
            <a:ext cx="914400" cy="914400"/>
          </a:xfrm>
          <a:prstGeom prst="rect">
            <a:avLst/>
          </a:prstGeom>
        </p:spPr>
      </p:pic>
      <p:pic>
        <p:nvPicPr>
          <p:cNvPr id="17" name="Graphic 16" descr="Lightbulb and gear with solid fill">
            <a:extLst>
              <a:ext uri="{FF2B5EF4-FFF2-40B4-BE49-F238E27FC236}">
                <a16:creationId xmlns:a16="http://schemas.microsoft.com/office/drawing/2014/main" id="{641A7DC8-8A6A-4DC7-87F8-BF9442B97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1586" y="1796724"/>
            <a:ext cx="914400" cy="914400"/>
          </a:xfrm>
          <a:prstGeom prst="rect">
            <a:avLst/>
          </a:prstGeom>
        </p:spPr>
      </p:pic>
      <p:pic>
        <p:nvPicPr>
          <p:cNvPr id="21" name="Graphic 20" descr="Microscope with solid fill">
            <a:extLst>
              <a:ext uri="{FF2B5EF4-FFF2-40B4-BE49-F238E27FC236}">
                <a16:creationId xmlns:a16="http://schemas.microsoft.com/office/drawing/2014/main" id="{B79B2516-C739-48D4-9DE8-F897FC9B7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807" y="3307749"/>
            <a:ext cx="914400" cy="914400"/>
          </a:xfrm>
          <a:prstGeom prst="rect">
            <a:avLst/>
          </a:prstGeom>
        </p:spPr>
      </p:pic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803443E3-C80D-41AF-97AC-C05F43663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1667" y="5047117"/>
            <a:ext cx="914400" cy="914400"/>
          </a:xfrm>
          <a:prstGeom prst="rect">
            <a:avLst/>
          </a:prstGeom>
        </p:spPr>
      </p:pic>
      <p:pic>
        <p:nvPicPr>
          <p:cNvPr id="2050" name="Picture 2" descr="Membership Sports Club Hub – My CMS">
            <a:extLst>
              <a:ext uri="{FF2B5EF4-FFF2-40B4-BE49-F238E27FC236}">
                <a16:creationId xmlns:a16="http://schemas.microsoft.com/office/drawing/2014/main" id="{5E9DA80F-B8BB-4CF9-B299-1F29316A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4" y="3429000"/>
            <a:ext cx="1381606" cy="91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4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building icon blue - Transparent PNG &amp; SVG ...">
            <a:extLst>
              <a:ext uri="{FF2B5EF4-FFF2-40B4-BE49-F238E27FC236}">
                <a16:creationId xmlns:a16="http://schemas.microsoft.com/office/drawing/2014/main" id="{B67AF791-62D5-414E-B43F-A9FBA6FE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6" y="1922417"/>
            <a:ext cx="2453368" cy="2453368"/>
          </a:xfrm>
          <a:prstGeom prst="rect">
            <a:avLst/>
          </a:prstGeom>
          <a:solidFill>
            <a:srgbClr val="003366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DC1AAF-CCB7-4DC9-BC81-1BCB2A57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7" y="159546"/>
            <a:ext cx="8265923" cy="603034"/>
          </a:xfrm>
        </p:spPr>
        <p:txBody>
          <a:bodyPr/>
          <a:lstStyle/>
          <a:p>
            <a:r>
              <a:rPr lang="fr-CH" dirty="0" err="1"/>
              <a:t>Beneficios</a:t>
            </a:r>
            <a:r>
              <a:rPr lang="fr-CH" dirty="0"/>
              <a:t> de la </a:t>
            </a:r>
            <a:r>
              <a:rPr lang="fr-CH" dirty="0" err="1"/>
              <a:t>membrecía</a:t>
            </a:r>
            <a:endParaRPr lang="en-GB" dirty="0"/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18B1BAF-5B80-432A-A9F6-C3F74FD3E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484519"/>
              </p:ext>
            </p:extLst>
          </p:nvPr>
        </p:nvGraphicFramePr>
        <p:xfrm>
          <a:off x="2383970" y="932260"/>
          <a:ext cx="6760030" cy="499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889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7F16-32F3-45F7-BB71-B07DCAC5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7603362" cy="603034"/>
          </a:xfrm>
        </p:spPr>
        <p:txBody>
          <a:bodyPr/>
          <a:lstStyle/>
          <a:p>
            <a:r>
              <a:rPr lang="en-GB" dirty="0"/>
              <a:t>¿Por </a:t>
            </a:r>
            <a:r>
              <a:rPr lang="en-GB" dirty="0" err="1"/>
              <a:t>qué</a:t>
            </a:r>
            <a:r>
              <a:rPr lang="en-GB" dirty="0"/>
              <a:t> y 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unirse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31E5A-42B1-4B35-9C7D-8C92366D514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2023" y="1586891"/>
            <a:ext cx="8499953" cy="2923463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s-ES" sz="2000" b="0" i="0" dirty="0">
                <a:solidFill>
                  <a:srgbClr val="003366"/>
                </a:solidFill>
                <a:effectLst/>
                <a:latin typeface="Roboto"/>
              </a:rPr>
              <a:t>Al unirse, su universidad sumará su vo</a:t>
            </a:r>
            <a:r>
              <a:rPr lang="es-ES" sz="2000" dirty="0">
                <a:solidFill>
                  <a:srgbClr val="003366"/>
                </a:solidFill>
                <a:latin typeface="Roboto"/>
              </a:rPr>
              <a:t>z y </a:t>
            </a:r>
            <a:r>
              <a:rPr lang="es-ES" sz="2000" b="1" dirty="0">
                <a:solidFill>
                  <a:srgbClr val="003366"/>
                </a:solidFill>
                <a:latin typeface="Roboto"/>
              </a:rPr>
              <a:t>participará</a:t>
            </a:r>
            <a:r>
              <a:rPr lang="es-ES" sz="2000" b="1" i="0" dirty="0">
                <a:solidFill>
                  <a:srgbClr val="003366"/>
                </a:solidFill>
                <a:effectLst/>
                <a:latin typeface="Roboto"/>
              </a:rPr>
              <a:t> activamente de la voz global dedicada a concientizar acerca de la osteoporosis, las fracturas por fragilidad y los trastornos musculoesqueléticos en todo el mundo</a:t>
            </a:r>
            <a:r>
              <a:rPr lang="es-ES" sz="2000" b="0" i="0" dirty="0">
                <a:solidFill>
                  <a:srgbClr val="003366"/>
                </a:solidFill>
                <a:effectLst/>
                <a:latin typeface="Roboto"/>
              </a:rPr>
              <a:t>.</a:t>
            </a:r>
            <a:endParaRPr lang="en-US" sz="2000" b="0" i="0" dirty="0">
              <a:solidFill>
                <a:srgbClr val="003366"/>
              </a:solidFill>
              <a:effectLst/>
              <a:latin typeface="Roboto"/>
            </a:endParaRPr>
          </a:p>
          <a:p>
            <a:pPr algn="l"/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Su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institución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será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 un </a:t>
            </a:r>
            <a:r>
              <a:rPr lang="en-US" sz="2000" b="1" i="0" dirty="0" err="1">
                <a:solidFill>
                  <a:srgbClr val="003366"/>
                </a:solidFill>
                <a:effectLst/>
                <a:latin typeface="Roboto"/>
              </a:rPr>
              <a:t>Miembro</a:t>
            </a:r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b="1" i="0" dirty="0" err="1">
                <a:solidFill>
                  <a:srgbClr val="003366"/>
                </a:solidFill>
                <a:effectLst/>
                <a:latin typeface="Roboto"/>
              </a:rPr>
              <a:t>Aliado</a:t>
            </a:r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i="0" dirty="0">
                <a:solidFill>
                  <a:srgbClr val="003366"/>
                </a:solidFill>
                <a:effectLst/>
                <a:latin typeface="Roboto"/>
              </a:rPr>
              <a:t>dentro</a:t>
            </a:r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del </a:t>
            </a:r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Comité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 de </a:t>
            </a:r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Sociedades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 </a:t>
            </a:r>
            <a:r>
              <a:rPr lang="en-US" sz="2000" b="0" i="0" dirty="0" err="1">
                <a:solidFill>
                  <a:srgbClr val="003366"/>
                </a:solidFill>
                <a:effectLst/>
                <a:latin typeface="Roboto"/>
              </a:rPr>
              <a:t>Nacionales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. </a:t>
            </a:r>
          </a:p>
          <a:p>
            <a:pPr algn="l"/>
            <a:r>
              <a:rPr lang="es-ES" sz="2000" b="1" i="0" dirty="0">
                <a:solidFill>
                  <a:srgbClr val="003366"/>
                </a:solidFill>
                <a:effectLst/>
                <a:latin typeface="Roboto"/>
              </a:rPr>
              <a:t>Los miembros de la red IOF </a:t>
            </a:r>
            <a:r>
              <a:rPr lang="es-ES" sz="2000" i="0" dirty="0">
                <a:solidFill>
                  <a:srgbClr val="003366"/>
                </a:solidFill>
                <a:effectLst/>
                <a:latin typeface="Roboto"/>
              </a:rPr>
              <a:t>representan una amplia gama de intereses relacionados.</a:t>
            </a:r>
          </a:p>
          <a:p>
            <a:pPr algn="l"/>
            <a:r>
              <a:rPr lang="en-US" sz="2000" b="1" dirty="0" err="1">
                <a:solidFill>
                  <a:srgbClr val="003366"/>
                </a:solidFill>
                <a:latin typeface="Roboto"/>
              </a:rPr>
              <a:t>Afiliación</a:t>
            </a:r>
            <a:r>
              <a:rPr lang="en-US" sz="2000" b="1" dirty="0">
                <a:solidFill>
                  <a:srgbClr val="003366"/>
                </a:solidFill>
                <a:latin typeface="Roboto"/>
              </a:rPr>
              <a:t> </a:t>
            </a:r>
            <a:r>
              <a:rPr lang="en-US" sz="2000" b="1" dirty="0" err="1">
                <a:solidFill>
                  <a:srgbClr val="003366"/>
                </a:solidFill>
                <a:latin typeface="Roboto"/>
              </a:rPr>
              <a:t>gratuita</a:t>
            </a:r>
            <a:endParaRPr lang="en-US" sz="2000" b="1" dirty="0">
              <a:solidFill>
                <a:srgbClr val="003366"/>
              </a:solidFill>
              <a:latin typeface="Roboto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8A80197-6348-4B73-86E9-6A898224872C}"/>
              </a:ext>
            </a:extLst>
          </p:cNvPr>
          <p:cNvSpPr/>
          <p:nvPr/>
        </p:nvSpPr>
        <p:spPr>
          <a:xfrm>
            <a:off x="148612" y="5039009"/>
            <a:ext cx="1250068" cy="765890"/>
          </a:xfrm>
          <a:prstGeom prst="rightArrow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21DFF-8251-42F7-A4E9-3328982EF289}"/>
              </a:ext>
            </a:extLst>
          </p:cNvPr>
          <p:cNvSpPr txBox="1"/>
          <p:nvPr/>
        </p:nvSpPr>
        <p:spPr>
          <a:xfrm>
            <a:off x="1631313" y="4926654"/>
            <a:ext cx="6239304" cy="990599"/>
          </a:xfrm>
          <a:prstGeom prst="rect">
            <a:avLst/>
          </a:prstGeom>
          <a:noFill/>
          <a:ln w="38100">
            <a:solidFill>
              <a:srgbClr val="FAA936"/>
            </a:solidFill>
          </a:ln>
        </p:spPr>
        <p:txBody>
          <a:bodyPr wrap="square" rtlCol="0" anchor="ctr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66"/>
                </a:solidFill>
              </a:rPr>
              <a:t>Complete el </a:t>
            </a:r>
            <a:r>
              <a:rPr lang="en-GB" sz="2000" b="1" dirty="0" err="1">
                <a:solidFill>
                  <a:srgbClr val="003366"/>
                </a:solidFill>
              </a:rPr>
              <a:t>Formulario</a:t>
            </a:r>
            <a:r>
              <a:rPr lang="en-GB" sz="2000" b="1" dirty="0">
                <a:solidFill>
                  <a:srgbClr val="003366"/>
                </a:solidFill>
              </a:rPr>
              <a:t> de </a:t>
            </a:r>
            <a:r>
              <a:rPr lang="en-GB" sz="2000" b="1" dirty="0" err="1">
                <a:solidFill>
                  <a:srgbClr val="003366"/>
                </a:solidFill>
              </a:rPr>
              <a:t>Solicitud</a:t>
            </a:r>
            <a:r>
              <a:rPr lang="en-GB" sz="2000" b="1" dirty="0">
                <a:solidFill>
                  <a:srgbClr val="003366"/>
                </a:solidFill>
              </a:rPr>
              <a:t> </a:t>
            </a:r>
            <a:r>
              <a:rPr lang="en-GB" sz="2000" dirty="0">
                <a:solidFill>
                  <a:srgbClr val="003366"/>
                </a:solidFill>
              </a:rPr>
              <a:t>de IOF University Network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3366"/>
                </a:solidFill>
              </a:rPr>
              <a:t>Envíelo</a:t>
            </a:r>
            <a:r>
              <a:rPr lang="en-GB" sz="2000" dirty="0">
                <a:solidFill>
                  <a:srgbClr val="003366"/>
                </a:solidFill>
              </a:rPr>
              <a:t> a </a:t>
            </a:r>
            <a:r>
              <a:rPr lang="en-GB" sz="2000" dirty="0" err="1">
                <a:solidFill>
                  <a:srgbClr val="0033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lorelei.demullier@osteoporosis.foundation</a:t>
            </a:r>
            <a:r>
              <a:rPr lang="en-GB" sz="2000" dirty="0">
                <a:solidFill>
                  <a:srgbClr val="003366"/>
                </a:solidFill>
              </a:rPr>
              <a:t> </a:t>
            </a:r>
          </a:p>
        </p:txBody>
      </p:sp>
      <p:pic>
        <p:nvPicPr>
          <p:cNvPr id="5" name="Graphic 4" descr="User network with solid fill">
            <a:extLst>
              <a:ext uri="{FF2B5EF4-FFF2-40B4-BE49-F238E27FC236}">
                <a16:creationId xmlns:a16="http://schemas.microsoft.com/office/drawing/2014/main" id="{EF644A36-17DB-4AB1-80F4-BD998B5A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8691" y="0"/>
            <a:ext cx="1679825" cy="1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1187</Words>
  <Application>Microsoft Office PowerPoint</Application>
  <PresentationFormat>Presentación en pantalla (4:3)</PresentationFormat>
  <Paragraphs>164</Paragraphs>
  <Slides>25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 Light</vt:lpstr>
      <vt:lpstr>Wingdings</vt:lpstr>
      <vt:lpstr>Calibri</vt:lpstr>
      <vt:lpstr>Roboto</vt:lpstr>
      <vt:lpstr>Office Theme</vt:lpstr>
      <vt:lpstr>IOF University Network</vt:lpstr>
      <vt:lpstr>La IOF y sus Comités</vt:lpstr>
      <vt:lpstr>Presentación de PowerPoint</vt:lpstr>
      <vt:lpstr>Presentación de PowerPoint</vt:lpstr>
      <vt:lpstr>Presentación de PowerPoint</vt:lpstr>
      <vt:lpstr>The IOF University Network</vt:lpstr>
      <vt:lpstr>Alcance y Objetivos</vt:lpstr>
      <vt:lpstr>Beneficios de la membrecía</vt:lpstr>
      <vt:lpstr>¿Por qué y cómo unirse?</vt:lpstr>
      <vt:lpstr>Recursos de la IOF y operaciones principales</vt:lpstr>
      <vt:lpstr>Educational Hub</vt:lpstr>
      <vt:lpstr>Actividades y recursos científicos y educativos de la IOF</vt:lpstr>
      <vt:lpstr>Revistas científicas de la IOF</vt:lpstr>
      <vt:lpstr>Eventos de la IOF</vt:lpstr>
      <vt:lpstr>Serie de webinars BoneCast</vt:lpstr>
      <vt:lpstr>Curso Osteoporosis Essentials</vt:lpstr>
      <vt:lpstr>Actividades y recursos de sensibilización de la IOF</vt:lpstr>
      <vt:lpstr>Día Mundial de la Osteoporosis</vt:lpstr>
      <vt:lpstr>Presentación de PowerPoint</vt:lpstr>
      <vt:lpstr>RISK CHECK Cuestionario de riesgo de osteoporosis</vt:lpstr>
      <vt:lpstr>Presentación de PowerPoint</vt:lpstr>
      <vt:lpstr>Presentación de PowerPoint</vt:lpstr>
      <vt:lpstr>Presentación de PowerPoint</vt:lpstr>
      <vt:lpstr>Auditorías regionales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Victoria Barrachina</cp:lastModifiedBy>
  <cp:revision>276</cp:revision>
  <cp:lastPrinted>2020-05-12T15:22:21Z</cp:lastPrinted>
  <dcterms:created xsi:type="dcterms:W3CDTF">2017-12-11T14:06:40Z</dcterms:created>
  <dcterms:modified xsi:type="dcterms:W3CDTF">2021-12-13T19:41:54Z</dcterms:modified>
</cp:coreProperties>
</file>